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0" r:id="rId5"/>
    <p:sldId id="258" r:id="rId6"/>
    <p:sldId id="271" r:id="rId7"/>
    <p:sldId id="272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A872C-D623-429B-AA43-895762CA1F6A}" v="15" dt="2023-03-22T22:06:39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EA67-E08F-EEB6-2043-6C0951AFE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559CC-EA0D-DD4B-D160-2D60C6858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6E848-7D17-DB37-405D-8AE80760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DC6-BF12-41DF-AB45-4CE6973F389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E714-5648-3764-6545-C7111CA3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D18C8-6574-160D-974A-5803E6B9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BED-2786-40D9-B24B-3B970D6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E57B-285F-102D-AF88-63F4306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29142-7585-4813-EBFA-0FCFB5E81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B2318-C9E7-899B-25F6-E00CD2EA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DC6-BF12-41DF-AB45-4CE6973F389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C4F8B-EB5B-B67F-043E-D0E29071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7BF06-6705-CA52-8C5B-3B3DFCDB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BED-2786-40D9-B24B-3B970D6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7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E018E-2890-0C42-DACF-E1F6367A9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3F4A3-A788-1762-F1FF-53FBC7450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59CE-9A39-4F05-442B-20FC405A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DC6-BF12-41DF-AB45-4CE6973F389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01E08-18E9-AFAB-7AB8-8BBC14461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94AD2-3A3A-5F6F-71D8-5DC8E7A1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BED-2786-40D9-B24B-3B970D6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9B15-DAF7-6D57-70DB-FE102E04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8A4C0-6F9D-531B-92F2-984A91478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45C45-0869-F05E-8B74-6D2B2D05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DC6-BF12-41DF-AB45-4CE6973F389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77320-F162-04F3-E839-58D0EE8B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702A2-0C60-2F8F-076E-0E03E2F7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BED-2786-40D9-B24B-3B970D6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6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77142-533B-12EE-54F0-B4448C09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B16EC-2004-1300-7730-5F138D4FA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453D9-7235-093D-8FF6-EC6AF5E54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DC6-BF12-41DF-AB45-4CE6973F389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9184-27C9-2944-73BD-FCA51939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45EE1-F518-8653-6FFB-96276C96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BED-2786-40D9-B24B-3B970D6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E773-BE47-6648-03B8-A838A9445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0B974-2DF3-35FB-BA2D-E23BED2E0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0A593-40C6-B6D6-6536-60B49760F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6E747-17F6-A9A5-A031-B68FF1CD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DC6-BF12-41DF-AB45-4CE6973F389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46E7E-3EB4-3D31-D0B1-BD7AE726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15EBA-8A8F-0798-8064-06F7C201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BED-2786-40D9-B24B-3B970D6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4DDA-7A93-AC13-1592-7FDD4454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8A929-44C9-F897-7F00-D7E8E10F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B21A8-0370-598E-2429-B5BD49C8C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DF5E0-A2F9-AC4C-44C7-8F3FF61FB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315C8-0C7A-8476-B655-29A368657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179FE-4104-D351-41E1-8D8A3F6C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DC6-BF12-41DF-AB45-4CE6973F389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2F2027-B50B-8AFA-8D92-9F902D9A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10A91-C1C3-27E9-62D9-2D0674FE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BED-2786-40D9-B24B-3B970D6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1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4FE1-826E-5A76-8EBE-616042A7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1F17D-6D34-DC84-CF7B-88FCD21E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DC6-BF12-41DF-AB45-4CE6973F389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0EE04-DFDE-A601-9061-5CD21C13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5DBBB-B0E5-1887-7AC9-89E59F3F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BED-2786-40D9-B24B-3B970D6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1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0C367E-EDB8-3F92-8D29-B5386C1E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DC6-BF12-41DF-AB45-4CE6973F389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4E13E-06AB-9BD7-0ED2-598D23A0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1BAF7-2DBA-258C-2089-7D766087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BED-2786-40D9-B24B-3B970D6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806A-A821-3F95-A471-C648DD00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F7D75-2AF4-A5D2-8827-9971598E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D4F06-023A-B7E1-CE66-120166BDF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655E2-3469-6FC8-8C91-A624FF12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DC6-BF12-41DF-AB45-4CE6973F389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BA040-3987-464D-C271-C7BBBE0C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5175D-AEB0-AEEC-24EC-CFBFBB05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BED-2786-40D9-B24B-3B970D6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7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16DE-5649-1E1F-6BA2-9B61B660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53486-C092-8AB6-79B9-8D816FEDE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40E80-AA65-855E-7A4F-1D264502D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68D6B-4957-D646-F43E-49EFAD53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DC6-BF12-41DF-AB45-4CE6973F389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2EE0C-D1D3-C9B3-B9E1-E7EE4910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862C2-2B6A-5536-2591-39E88E0D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FBED-2786-40D9-B24B-3B970D6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D16EA3-5E57-2385-70E2-6475C0C4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7B6DF-B407-86CE-66AA-60F34EDD1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43BB4-D111-D6E0-55FB-52FB9272C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3FDC6-BF12-41DF-AB45-4CE6973F389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9C11B-66C6-E5FA-7F02-67C7FFAD8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2874-9A1B-5A27-B2FE-2315F50A9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9FBED-2786-40D9-B24B-3B970D64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F6A70-904C-D295-4EB6-34502EAC81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237" r="5984" b="-1"/>
          <a:stretch/>
        </p:blipFill>
        <p:spPr>
          <a:xfrm>
            <a:off x="20" y="33251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532E5-E515-85BC-C9BB-3A61EB64B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890" y="4867853"/>
            <a:ext cx="9144000" cy="1224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Algerian" panose="04020705040A02060702" pitchFamily="82" charset="0"/>
              </a:rPr>
              <a:t>Long Haul – 1980’s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1273E-A453-5ED3-E186-63D7278F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751" y="6092115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Algerian" panose="04020705040A02060702" pitchFamily="82" charset="0"/>
              </a:rPr>
              <a:t>pitching Leaders of the 80’s</a:t>
            </a:r>
            <a:r>
              <a:rPr lang="en-US" dirty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25374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A baseball player throwing a ball&#10;&#10;Description automatically generated">
            <a:extLst>
              <a:ext uri="{FF2B5EF4-FFF2-40B4-BE49-F238E27FC236}">
                <a16:creationId xmlns:a16="http://schemas.microsoft.com/office/drawing/2014/main" id="{88EAEA4C-486C-117F-0353-DB3DFE79D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0" r="15136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10" name="Picture 9" descr="A baseball player throwing a ball&#10;&#10;Description automatically generated with medium confidence">
            <a:extLst>
              <a:ext uri="{FF2B5EF4-FFF2-40B4-BE49-F238E27FC236}">
                <a16:creationId xmlns:a16="http://schemas.microsoft.com/office/drawing/2014/main" id="{CB7ED0F6-26D9-5347-28E7-D4EBDE297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r="2209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532E5-E515-85BC-C9BB-3A61EB64B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17" y="-601974"/>
            <a:ext cx="9795637" cy="22158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LONG HAUL – 80’S </a:t>
            </a:r>
            <a:b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</a:br>
            <a:r>
              <a:rPr lang="en-US" sz="5200" dirty="0">
                <a:solidFill>
                  <a:srgbClr val="00B0F0"/>
                </a:solidFill>
                <a:latin typeface="Algerian" panose="04020705040A02060702" pitchFamily="82" charset="0"/>
              </a:rPr>
              <a:t>win </a:t>
            </a:r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LEADERS</a:t>
            </a:r>
            <a:endParaRPr lang="en-US" sz="5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1273E-A453-5ED3-E186-63D7278F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18047-88E9-B1D6-AE0B-A7EF754F5065}"/>
              </a:ext>
            </a:extLst>
          </p:cNvPr>
          <p:cNvSpPr txBox="1"/>
          <p:nvPr/>
        </p:nvSpPr>
        <p:spPr>
          <a:xfrm>
            <a:off x="3611418" y="1819564"/>
            <a:ext cx="468283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Nolan Ryan			79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Bob Welch			69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Dave </a:t>
            </a:r>
            <a:r>
              <a:rPr lang="en-US" dirty="0" err="1">
                <a:solidFill>
                  <a:schemeClr val="bg1"/>
                </a:solidFill>
              </a:rPr>
              <a:t>Stieb</a:t>
            </a:r>
            <a:r>
              <a:rPr lang="en-US" dirty="0">
                <a:solidFill>
                  <a:schemeClr val="bg1"/>
                </a:solidFill>
              </a:rPr>
              <a:t>			59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Bert Blyleven			58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Danny Darwin			57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Fernando Valenzuela		56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John Tudor			56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Jerry Reuss			54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Orel Hershiser			54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Charlie Hough			51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2246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A baseball player in a white uniform&#10;&#10;Description automatically generated with medium confidence">
            <a:extLst>
              <a:ext uri="{FF2B5EF4-FFF2-40B4-BE49-F238E27FC236}">
                <a16:creationId xmlns:a16="http://schemas.microsoft.com/office/drawing/2014/main" id="{6D5F943B-D332-5106-DF09-4FF1416F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r="19866" b="2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8" name="Picture 7" descr="A baseball player throwing a ball&#10;&#10;Description automatically generated">
            <a:extLst>
              <a:ext uri="{FF2B5EF4-FFF2-40B4-BE49-F238E27FC236}">
                <a16:creationId xmlns:a16="http://schemas.microsoft.com/office/drawing/2014/main" id="{C6B4759B-C8DB-2071-DD55-59CD21458D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r="13510" b="-1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532E5-E515-85BC-C9BB-3A61EB64B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253" y="-615684"/>
            <a:ext cx="9795637" cy="22158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LONG HAUL – 80’S </a:t>
            </a:r>
            <a:b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</a:br>
            <a:r>
              <a:rPr lang="en-US" sz="5200" dirty="0">
                <a:solidFill>
                  <a:srgbClr val="00B0F0"/>
                </a:solidFill>
                <a:latin typeface="Algerian" panose="04020705040A02060702" pitchFamily="82" charset="0"/>
              </a:rPr>
              <a:t>era </a:t>
            </a:r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LEADERS</a:t>
            </a:r>
            <a:endParaRPr lang="en-US" sz="5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1273E-A453-5ED3-E186-63D7278F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18047-88E9-B1D6-AE0B-A7EF754F5065}"/>
              </a:ext>
            </a:extLst>
          </p:cNvPr>
          <p:cNvSpPr txBox="1"/>
          <p:nvPr/>
        </p:nvSpPr>
        <p:spPr>
          <a:xfrm>
            <a:off x="3541187" y="1849581"/>
            <a:ext cx="645560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Orel Hershiser		3.10	(291er in 843.2ip)	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John Tudor		3.19	(289er in 815.1ip)	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Jerry Reuss		3.21	(314er in 880.2ip)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Pascual Perez		3.24	(204er in 566.2ip)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Bert Blyleven		3.25	(344er in 954 </a:t>
            </a:r>
            <a:r>
              <a:rPr lang="en-US" dirty="0" err="1">
                <a:solidFill>
                  <a:schemeClr val="bg1"/>
                </a:solidFill>
              </a:rPr>
              <a:t>ip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Steve Carlton		3.34	(271er in 730.2ip)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Rick Honeycutt		3.37	(301er in 804.2ip)	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Roger Clemens		3.40	(270er in 715.2ip)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Nolan Ryan		3.51	(483er in 1238.1ip)	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Dave </a:t>
            </a:r>
            <a:r>
              <a:rPr lang="en-US" dirty="0" err="1">
                <a:solidFill>
                  <a:schemeClr val="bg1"/>
                </a:solidFill>
              </a:rPr>
              <a:t>Stieb</a:t>
            </a:r>
            <a:r>
              <a:rPr lang="en-US" dirty="0">
                <a:solidFill>
                  <a:schemeClr val="bg1"/>
                </a:solidFill>
              </a:rPr>
              <a:t>		3.52	(394er in 1008.1ip)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* Minimum 500 innings pitched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315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A baseball player throwing a ball&#10;&#10;Description automatically generated">
            <a:extLst>
              <a:ext uri="{FF2B5EF4-FFF2-40B4-BE49-F238E27FC236}">
                <a16:creationId xmlns:a16="http://schemas.microsoft.com/office/drawing/2014/main" id="{88EAEA4C-486C-117F-0353-DB3DFE79D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0" r="15136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10" name="Picture 9" descr="A baseball player throwing a ball&#10;&#10;Description automatically generated with medium confidence">
            <a:extLst>
              <a:ext uri="{FF2B5EF4-FFF2-40B4-BE49-F238E27FC236}">
                <a16:creationId xmlns:a16="http://schemas.microsoft.com/office/drawing/2014/main" id="{CB7ED0F6-26D9-5347-28E7-D4EBDE297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r="2209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532E5-E515-85BC-C9BB-3A61EB64B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17" y="-601974"/>
            <a:ext cx="9795637" cy="22158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LONG HAUL – 80’S </a:t>
            </a:r>
            <a:b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</a:br>
            <a:r>
              <a:rPr lang="en-US" sz="5200" dirty="0">
                <a:solidFill>
                  <a:srgbClr val="00B0F0"/>
                </a:solidFill>
                <a:latin typeface="Algerian" panose="04020705040A02060702" pitchFamily="82" charset="0"/>
              </a:rPr>
              <a:t>strikeout </a:t>
            </a:r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LEADERS</a:t>
            </a:r>
            <a:endParaRPr lang="en-US" sz="5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1273E-A453-5ED3-E186-63D7278F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18047-88E9-B1D6-AE0B-A7EF754F5065}"/>
              </a:ext>
            </a:extLst>
          </p:cNvPr>
          <p:cNvSpPr txBox="1"/>
          <p:nvPr/>
        </p:nvSpPr>
        <p:spPr>
          <a:xfrm>
            <a:off x="3611418" y="1819564"/>
            <a:ext cx="468283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Nolan Ryan			1120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Jack Morris			  787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Bob Welch			  776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Steve Carlton			  682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Fernando Valenzuela		  676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Roger Clemens			  660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Bert Blyleven			  646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Dave </a:t>
            </a:r>
            <a:r>
              <a:rPr lang="en-US" dirty="0" err="1">
                <a:solidFill>
                  <a:schemeClr val="bg1"/>
                </a:solidFill>
              </a:rPr>
              <a:t>Stieb</a:t>
            </a:r>
            <a:r>
              <a:rPr lang="en-US" dirty="0">
                <a:solidFill>
                  <a:schemeClr val="bg1"/>
                </a:solidFill>
              </a:rPr>
              <a:t>			  618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Ron Guidry			  609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Dwight Gooden			  599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950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A baseball player throwing a ball&#10;&#10;Description automatically generated with medium confidence">
            <a:extLst>
              <a:ext uri="{FF2B5EF4-FFF2-40B4-BE49-F238E27FC236}">
                <a16:creationId xmlns:a16="http://schemas.microsoft.com/office/drawing/2014/main" id="{627A6789-6B7A-A3AF-5FFD-B004600DA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8" name="Picture 7" descr="A baseball player throwing a ball&#10;&#10;Description automatically generated with medium confidence">
            <a:extLst>
              <a:ext uri="{FF2B5EF4-FFF2-40B4-BE49-F238E27FC236}">
                <a16:creationId xmlns:a16="http://schemas.microsoft.com/office/drawing/2014/main" id="{F5BF7E02-15F1-229C-623E-B85749484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r="-2" b="-2"/>
          <a:stretch/>
        </p:blipFill>
        <p:spPr>
          <a:xfrm>
            <a:off x="6093793" y="10"/>
            <a:ext cx="609515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532E5-E515-85BC-C9BB-3A61EB64B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547" y="-659062"/>
            <a:ext cx="9795637" cy="22158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LONG HAUL – 80’S </a:t>
            </a:r>
            <a:b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</a:br>
            <a:r>
              <a:rPr lang="en-US" sz="5200" dirty="0">
                <a:solidFill>
                  <a:srgbClr val="00B0F0"/>
                </a:solidFill>
                <a:latin typeface="Algerian" panose="04020705040A02060702" pitchFamily="82" charset="0"/>
              </a:rPr>
              <a:t>saves </a:t>
            </a:r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LEADERS</a:t>
            </a:r>
            <a:endParaRPr lang="en-US" sz="5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1273E-A453-5ED3-E186-63D7278F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18047-88E9-B1D6-AE0B-A7EF754F5065}"/>
              </a:ext>
            </a:extLst>
          </p:cNvPr>
          <p:cNvSpPr txBox="1"/>
          <p:nvPr/>
        </p:nvSpPr>
        <p:spPr>
          <a:xfrm>
            <a:off x="3611418" y="1819564"/>
            <a:ext cx="468283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Dan </a:t>
            </a:r>
            <a:r>
              <a:rPr lang="en-US" dirty="0" err="1">
                <a:solidFill>
                  <a:schemeClr val="bg1"/>
                </a:solidFill>
              </a:rPr>
              <a:t>Quisenberry</a:t>
            </a:r>
            <a:r>
              <a:rPr lang="en-US" dirty="0">
                <a:solidFill>
                  <a:schemeClr val="bg1"/>
                </a:solidFill>
              </a:rPr>
              <a:t>		80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Jeff Reardon			54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Jesse </a:t>
            </a:r>
            <a:r>
              <a:rPr lang="en-US" dirty="0" err="1">
                <a:solidFill>
                  <a:schemeClr val="bg1"/>
                </a:solidFill>
              </a:rPr>
              <a:t>Orosco</a:t>
            </a:r>
            <a:r>
              <a:rPr lang="en-US" dirty="0">
                <a:solidFill>
                  <a:schemeClr val="bg1"/>
                </a:solidFill>
              </a:rPr>
              <a:t>			43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Larry Andersen			36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Tim Burke			34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Tom Henke			34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Al Holland			33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Goose Gossage			32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Lee Smith			30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Doug Corbett			29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8122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A baseball player in a white uniform&#10;&#10;Description automatically generated with medium confidence">
            <a:extLst>
              <a:ext uri="{FF2B5EF4-FFF2-40B4-BE49-F238E27FC236}">
                <a16:creationId xmlns:a16="http://schemas.microsoft.com/office/drawing/2014/main" id="{6D5F943B-D332-5106-DF09-4FF1416F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r="19866" b="2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8" name="Picture 7" descr="A baseball player throwing a ball&#10;&#10;Description automatically generated">
            <a:extLst>
              <a:ext uri="{FF2B5EF4-FFF2-40B4-BE49-F238E27FC236}">
                <a16:creationId xmlns:a16="http://schemas.microsoft.com/office/drawing/2014/main" id="{C6B4759B-C8DB-2071-DD55-59CD21458D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r="13510" b="-1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532E5-E515-85BC-C9BB-3A61EB64B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253" y="-615684"/>
            <a:ext cx="9795637" cy="22158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LONG HAUL – 80’S </a:t>
            </a:r>
            <a:b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</a:br>
            <a:r>
              <a:rPr lang="en-US" sz="5200" dirty="0">
                <a:solidFill>
                  <a:srgbClr val="00B0F0"/>
                </a:solidFill>
                <a:latin typeface="Algerian" panose="04020705040A02060702" pitchFamily="82" charset="0"/>
              </a:rPr>
              <a:t>whip </a:t>
            </a:r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LEADERS</a:t>
            </a:r>
            <a:endParaRPr lang="en-US" sz="5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1273E-A453-5ED3-E186-63D7278F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18047-88E9-B1D6-AE0B-A7EF754F5065}"/>
              </a:ext>
            </a:extLst>
          </p:cNvPr>
          <p:cNvSpPr txBox="1"/>
          <p:nvPr/>
        </p:nvSpPr>
        <p:spPr>
          <a:xfrm>
            <a:off x="3541187" y="1849581"/>
            <a:ext cx="645560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Orel Hershiser		1.029		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Bert Blyleven		1.051	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John Tudor		1.053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Steve Carlton		1.054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Bret Saberhagen	1.090	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Jerry Reuss		1.093	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Roger Clemens		1.104	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Dave Stewart		1.114		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Dave Righetti		1.120	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Pascual Perez		1.137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* Minimum 500 Innings Pitched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1969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A baseball player throwing a ball&#10;&#10;Description automatically generated with medium confidence">
            <a:extLst>
              <a:ext uri="{FF2B5EF4-FFF2-40B4-BE49-F238E27FC236}">
                <a16:creationId xmlns:a16="http://schemas.microsoft.com/office/drawing/2014/main" id="{627A6789-6B7A-A3AF-5FFD-B004600DA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8" name="Picture 7" descr="A baseball player throwing a ball&#10;&#10;Description automatically generated with medium confidence">
            <a:extLst>
              <a:ext uri="{FF2B5EF4-FFF2-40B4-BE49-F238E27FC236}">
                <a16:creationId xmlns:a16="http://schemas.microsoft.com/office/drawing/2014/main" id="{F5BF7E02-15F1-229C-623E-B85749484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r="-2" b="-2"/>
          <a:stretch/>
        </p:blipFill>
        <p:spPr>
          <a:xfrm>
            <a:off x="6093793" y="10"/>
            <a:ext cx="609515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532E5-E515-85BC-C9BB-3A61EB64B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547" y="-659062"/>
            <a:ext cx="9795637" cy="22158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LONG HAUL – 80’S </a:t>
            </a:r>
            <a:b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</a:br>
            <a:r>
              <a:rPr lang="en-US" sz="5200" dirty="0">
                <a:solidFill>
                  <a:srgbClr val="00B0F0"/>
                </a:solidFill>
                <a:latin typeface="Algerian" panose="04020705040A02060702" pitchFamily="82" charset="0"/>
              </a:rPr>
              <a:t>APPEARANCES </a:t>
            </a:r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LEADERS</a:t>
            </a:r>
            <a:endParaRPr lang="en-US" sz="5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1273E-A453-5ED3-E186-63D7278F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18047-88E9-B1D6-AE0B-A7EF754F5065}"/>
              </a:ext>
            </a:extLst>
          </p:cNvPr>
          <p:cNvSpPr txBox="1"/>
          <p:nvPr/>
        </p:nvSpPr>
        <p:spPr>
          <a:xfrm>
            <a:off x="3611418" y="1819564"/>
            <a:ext cx="468283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Dan </a:t>
            </a:r>
            <a:r>
              <a:rPr lang="en-US" dirty="0" err="1">
                <a:solidFill>
                  <a:schemeClr val="bg1"/>
                </a:solidFill>
              </a:rPr>
              <a:t>Quisenberry</a:t>
            </a:r>
            <a:r>
              <a:rPr lang="en-US" dirty="0">
                <a:solidFill>
                  <a:schemeClr val="bg1"/>
                </a:solidFill>
              </a:rPr>
              <a:t>		246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Goose Gossage			243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Jesse </a:t>
            </a:r>
            <a:r>
              <a:rPr lang="en-US" dirty="0" err="1">
                <a:solidFill>
                  <a:schemeClr val="bg1"/>
                </a:solidFill>
              </a:rPr>
              <a:t>Orosco</a:t>
            </a:r>
            <a:r>
              <a:rPr lang="en-US" dirty="0">
                <a:solidFill>
                  <a:schemeClr val="bg1"/>
                </a:solidFill>
              </a:rPr>
              <a:t>			243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Jeff Reardon			230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Dave Righetti			228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Greg Minton			224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Dennis Eckersley 		219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Danny Darwin			201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Kent Tekulve			197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Nolan Ryan			187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287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532E5-E515-85BC-C9BB-3A61EB64B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656" y="-1364873"/>
            <a:ext cx="9795637" cy="22158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00B0F0"/>
                </a:solidFill>
                <a:latin typeface="Algerian" panose="04020705040A02060702" pitchFamily="82" charset="0"/>
              </a:rPr>
              <a:t>Miscellaneous</a:t>
            </a:r>
            <a:r>
              <a:rPr lang="en-US" sz="5200" dirty="0">
                <a:solidFill>
                  <a:srgbClr val="FFFFFF"/>
                </a:solidFill>
                <a:latin typeface="Algerian" panose="04020705040A02060702" pitchFamily="82" charset="0"/>
              </a:rPr>
              <a:t> leaders</a:t>
            </a:r>
            <a:endParaRPr lang="en-US" sz="5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1273E-A453-5ED3-E186-63D7278F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18047-88E9-B1D6-AE0B-A7EF754F5065}"/>
              </a:ext>
            </a:extLst>
          </p:cNvPr>
          <p:cNvSpPr txBox="1"/>
          <p:nvPr/>
        </p:nvSpPr>
        <p:spPr>
          <a:xfrm>
            <a:off x="2965246" y="1502296"/>
            <a:ext cx="645560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B0F0"/>
                </a:solidFill>
              </a:rPr>
              <a:t>Innings Pitched</a:t>
            </a:r>
            <a:r>
              <a:rPr lang="en-US" b="1" dirty="0">
                <a:solidFill>
                  <a:schemeClr val="bg1"/>
                </a:solidFill>
              </a:rPr>
              <a:t>			</a:t>
            </a:r>
            <a:r>
              <a:rPr lang="en-US" b="1" dirty="0">
                <a:solidFill>
                  <a:srgbClr val="00B0F0"/>
                </a:solidFill>
              </a:rPr>
              <a:t>Losses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Nolan Ryan – 1238.1		 Jack Morris - 90		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B0F0"/>
                </a:solidFill>
              </a:rPr>
              <a:t>Complete Games</a:t>
            </a:r>
            <a:r>
              <a:rPr lang="en-US" b="1" dirty="0">
                <a:solidFill>
                  <a:schemeClr val="bg1"/>
                </a:solidFill>
              </a:rPr>
              <a:t>			</a:t>
            </a:r>
            <a:r>
              <a:rPr lang="en-US" b="1" dirty="0">
                <a:solidFill>
                  <a:srgbClr val="00B0F0"/>
                </a:solidFill>
              </a:rPr>
              <a:t>HR Allowed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endParaRPr lang="en-US" b="1" dirty="0">
              <a:solidFill>
                <a:srgbClr val="00B0F0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Jack Morris – 107			Bob Welch - 143					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B0F0"/>
                </a:solidFill>
              </a:rPr>
              <a:t>Walks Allowed 			IBB Issued</a:t>
            </a:r>
            <a:r>
              <a:rPr lang="en-US" b="1" dirty="0">
                <a:solidFill>
                  <a:schemeClr val="bg1"/>
                </a:solidFill>
              </a:rPr>
              <a:t>	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Nolan Ryan - 528			Dennis Eckersley – 104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B0F0"/>
                </a:solidFill>
              </a:rPr>
              <a:t>Most Hit Batters			Most Balks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Jack Morris - 32			Dave Stewart – 6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B0F0"/>
                </a:solidFill>
              </a:rPr>
              <a:t>Most Wild Pitches			Most Inherited Runners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Nolan Ryan – 14			Guillermo Hernandez - 202</a:t>
            </a:r>
            <a:endParaRPr lang="en-US" b="1" dirty="0">
              <a:solidFill>
                <a:srgbClr val="00B0F0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				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		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			</a:t>
            </a:r>
            <a:endParaRPr lang="en-US" b="1" dirty="0">
              <a:solidFill>
                <a:srgbClr val="00B0F0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				</a:t>
            </a:r>
            <a:endParaRPr lang="en-US" b="1" dirty="0">
              <a:solidFill>
                <a:srgbClr val="00B0F0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/>
              <a:t>	</a:t>
            </a:r>
          </a:p>
        </p:txBody>
      </p:sp>
      <p:pic>
        <p:nvPicPr>
          <p:cNvPr id="6" name="Picture 5" descr="A picture containing text, outdoor, person, player&#10;&#10;Description automatically generated">
            <a:extLst>
              <a:ext uri="{FF2B5EF4-FFF2-40B4-BE49-F238E27FC236}">
                <a16:creationId xmlns:a16="http://schemas.microsoft.com/office/drawing/2014/main" id="{FB8395AD-E259-A05F-49AC-20527F141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3" y="1265550"/>
            <a:ext cx="1848684" cy="2562334"/>
          </a:xfrm>
          <a:prstGeom prst="rect">
            <a:avLst/>
          </a:prstGeom>
        </p:spPr>
      </p:pic>
      <p:pic>
        <p:nvPicPr>
          <p:cNvPr id="12" name="Picture 11" descr="A baseball player holding a bat&#10;&#10;Description automatically generated with low confidence">
            <a:extLst>
              <a:ext uri="{FF2B5EF4-FFF2-40B4-BE49-F238E27FC236}">
                <a16:creationId xmlns:a16="http://schemas.microsoft.com/office/drawing/2014/main" id="{BCE7D129-4EA2-1177-1771-124C0DCB3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3" y="3899971"/>
            <a:ext cx="1848684" cy="2585572"/>
          </a:xfrm>
          <a:prstGeom prst="rect">
            <a:avLst/>
          </a:prstGeom>
        </p:spPr>
      </p:pic>
      <p:pic>
        <p:nvPicPr>
          <p:cNvPr id="15" name="Picture 14" descr="A baseball player throwing a ball&#10;&#10;Description automatically generated with medium confidence">
            <a:extLst>
              <a:ext uri="{FF2B5EF4-FFF2-40B4-BE49-F238E27FC236}">
                <a16:creationId xmlns:a16="http://schemas.microsoft.com/office/drawing/2014/main" id="{C7D03A29-61EF-B35D-EB1F-5B36B0D14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11" y="1027697"/>
            <a:ext cx="1397286" cy="1973568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724049C1-CCC4-FC85-2F95-8E591BFD5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247" y="1452285"/>
            <a:ext cx="1524348" cy="2110509"/>
          </a:xfrm>
          <a:prstGeom prst="rect">
            <a:avLst/>
          </a:prstGeom>
        </p:spPr>
      </p:pic>
      <p:pic>
        <p:nvPicPr>
          <p:cNvPr id="22" name="Picture 21" descr="A person wearing a baseball uniform&#10;&#10;Description automatically generated with medium confidence">
            <a:extLst>
              <a:ext uri="{FF2B5EF4-FFF2-40B4-BE49-F238E27FC236}">
                <a16:creationId xmlns:a16="http://schemas.microsoft.com/office/drawing/2014/main" id="{625294CC-31FF-E657-A3E4-A86BD2DBC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85" y="3257740"/>
            <a:ext cx="1371141" cy="1935017"/>
          </a:xfrm>
          <a:prstGeom prst="rect">
            <a:avLst/>
          </a:prstGeom>
        </p:spPr>
      </p:pic>
      <p:pic>
        <p:nvPicPr>
          <p:cNvPr id="25" name="Picture 24" descr="A person wearing a baseball uniform&#10;&#10;Description automatically generated with low confidence">
            <a:extLst>
              <a:ext uri="{FF2B5EF4-FFF2-40B4-BE49-F238E27FC236}">
                <a16:creationId xmlns:a16="http://schemas.microsoft.com/office/drawing/2014/main" id="{BE953AD4-8ECA-399B-F879-128F1C932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29" y="4481180"/>
            <a:ext cx="1524347" cy="211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8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611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Office Theme</vt:lpstr>
      <vt:lpstr>Long Haul – 1980’s</vt:lpstr>
      <vt:lpstr>LONG HAUL – 80’S  win LEADERS</vt:lpstr>
      <vt:lpstr>LONG HAUL – 80’S  era LEADERS</vt:lpstr>
      <vt:lpstr>LONG HAUL – 80’S  strikeout LEADERS</vt:lpstr>
      <vt:lpstr>LONG HAUL – 80’S  saves LEADERS</vt:lpstr>
      <vt:lpstr>LONG HAUL – 80’S  whip LEADERS</vt:lpstr>
      <vt:lpstr>LONG HAUL – 80’S  APPEARANCES LEADERS</vt:lpstr>
      <vt:lpstr>Miscellaneous leaders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Haul – 1980’s</dc:title>
  <dc:creator>Mai Swindell</dc:creator>
  <cp:lastModifiedBy>Paris, Mark (NYA)</cp:lastModifiedBy>
  <cp:revision>2</cp:revision>
  <dcterms:created xsi:type="dcterms:W3CDTF">2023-03-22T15:10:06Z</dcterms:created>
  <dcterms:modified xsi:type="dcterms:W3CDTF">2023-03-23T11:36:28Z</dcterms:modified>
</cp:coreProperties>
</file>