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19" r:id="rId6"/>
    <p:sldId id="260" r:id="rId7"/>
    <p:sldId id="261" r:id="rId8"/>
    <p:sldId id="275" r:id="rId9"/>
    <p:sldId id="320" r:id="rId10"/>
    <p:sldId id="262" r:id="rId11"/>
    <p:sldId id="263" r:id="rId12"/>
    <p:sldId id="276" r:id="rId13"/>
    <p:sldId id="321" r:id="rId14"/>
    <p:sldId id="264" r:id="rId15"/>
    <p:sldId id="265" r:id="rId16"/>
    <p:sldId id="277" r:id="rId17"/>
    <p:sldId id="322" r:id="rId18"/>
    <p:sldId id="266" r:id="rId19"/>
    <p:sldId id="267" r:id="rId20"/>
    <p:sldId id="278" r:id="rId21"/>
    <p:sldId id="323" r:id="rId22"/>
    <p:sldId id="268" r:id="rId23"/>
    <p:sldId id="269" r:id="rId24"/>
    <p:sldId id="279" r:id="rId25"/>
    <p:sldId id="324" r:id="rId26"/>
    <p:sldId id="270" r:id="rId27"/>
    <p:sldId id="271" r:id="rId28"/>
    <p:sldId id="280" r:id="rId29"/>
    <p:sldId id="325" r:id="rId30"/>
    <p:sldId id="272" r:id="rId31"/>
    <p:sldId id="273" r:id="rId32"/>
    <p:sldId id="281" r:id="rId33"/>
    <p:sldId id="326" r:id="rId34"/>
    <p:sldId id="285" r:id="rId35"/>
    <p:sldId id="286" r:id="rId36"/>
    <p:sldId id="287" r:id="rId37"/>
    <p:sldId id="327" r:id="rId38"/>
    <p:sldId id="289" r:id="rId39"/>
    <p:sldId id="290" r:id="rId40"/>
    <p:sldId id="291" r:id="rId41"/>
    <p:sldId id="328" r:id="rId42"/>
    <p:sldId id="292" r:id="rId43"/>
    <p:sldId id="293" r:id="rId44"/>
    <p:sldId id="294" r:id="rId45"/>
    <p:sldId id="330" r:id="rId46"/>
    <p:sldId id="300" r:id="rId47"/>
    <p:sldId id="301" r:id="rId48"/>
    <p:sldId id="302" r:id="rId49"/>
    <p:sldId id="331" r:id="rId50"/>
    <p:sldId id="305" r:id="rId51"/>
    <p:sldId id="306" r:id="rId52"/>
    <p:sldId id="307" r:id="rId53"/>
    <p:sldId id="332" r:id="rId54"/>
    <p:sldId id="310" r:id="rId55"/>
    <p:sldId id="311" r:id="rId56"/>
    <p:sldId id="312" r:id="rId57"/>
    <p:sldId id="333" r:id="rId58"/>
    <p:sldId id="313" r:id="rId59"/>
    <p:sldId id="314" r:id="rId60"/>
    <p:sldId id="315" r:id="rId61"/>
    <p:sldId id="334" r:id="rId62"/>
    <p:sldId id="336" r:id="rId63"/>
    <p:sldId id="317" r:id="rId64"/>
    <p:sldId id="318" r:id="rId65"/>
    <p:sldId id="335" r:id="rId66"/>
    <p:sldId id="316" r:id="rId67"/>
    <p:sldId id="337" r:id="rId68"/>
    <p:sldId id="342" r:id="rId69"/>
    <p:sldId id="343" r:id="rId70"/>
    <p:sldId id="340" r:id="rId71"/>
    <p:sldId id="341" r:id="rId72"/>
    <p:sldId id="338" r:id="rId73"/>
    <p:sldId id="339" r:id="rId74"/>
    <p:sldId id="283" r:id="rId75"/>
    <p:sldId id="303" r:id="rId76"/>
    <p:sldId id="297" r:id="rId77"/>
    <p:sldId id="304" r:id="rId78"/>
    <p:sldId id="298" r:id="rId79"/>
    <p:sldId id="299" r:id="rId80"/>
    <p:sldId id="274" r:id="rId81"/>
    <p:sldId id="282" r:id="rId82"/>
    <p:sldId id="295" r:id="rId83"/>
    <p:sldId id="309" r:id="rId84"/>
    <p:sldId id="308" r:id="rId85"/>
    <p:sldId id="288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223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E2A6-E184-49DD-9D6C-86DD84F5F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9F220-BB36-430B-A289-C28CE2D50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2B65E-0585-43F2-88A2-8B3237D8A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0AFDD-62DB-405A-8424-E338F25F2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F77B6-2AE2-461A-9AE2-05937DF7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63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574E-41D1-4EB9-98F4-1DB9020A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BB8DF-FB57-466E-9347-FD4E2BFB3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8A0CF-CF4F-4F9D-B52C-9BECC98E5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31F22-6A7C-44C8-9824-446A46E6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9057B-A00E-4234-BEA1-B4ACD937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5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860571-FC0F-4D18-9B57-865C82938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7D33E6-C673-4FD2-B462-97E2A64FE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ABCA-0E1B-4C70-BD36-F826BCD2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9B51E-E84C-4708-9E79-9C66702A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BDD11-6BFE-4690-A603-F8127D57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1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675C-C758-4D14-A10E-D1E6BEB2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653F6-05E4-439A-AB76-016BD268B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FD350-8D12-4246-A37B-E66C79F8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FCC3D-F12C-4B2B-A04C-876FFC7B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81AC2-3669-40A0-9593-B2979EB2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D432-60BF-466C-BAF6-4E438898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77B3E-E12E-428D-ACC0-94F6B0F5A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C7AB6-252B-4376-B72B-482E89A0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F5121-1320-4EBF-9987-E605D9C1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99341-8498-4D56-8A93-17A11994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4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808E8-8A97-47A9-956D-8753F045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14347-FBC7-4ABD-A7B6-05CCE1290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A79FC-3AF7-4275-BD42-44F82C7EE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C72ED-A971-4AC6-A76C-B480F417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2796B-8C6E-48E8-B9B2-F2A3A01D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9DEBE-369B-499D-AC93-889177FC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6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EDC31-D389-4268-BC02-DDED22A7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268E0-63E3-4317-AC50-2B1A99903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9ADD9-B27F-43F6-8F93-A6982902F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08907F-2F99-49F3-A76A-383CCC4E0D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6B7A21-E973-46EE-BE0D-07C880D31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5BEC8-A196-4089-8F5C-BDAC2F44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A3B803-C56D-4C4D-B802-E4354408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19F721-C2C4-4025-9F2A-0F4E973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2B59-C2D5-402E-8961-E455A5BBA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2D48F9-55B9-4BF3-AD1C-718CA74F0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1ED7D-4B5F-43AF-B4CD-1BC7AED74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B0373-5004-456C-9655-AD2767E0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0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6B176-3128-4E6D-95C0-55A1BD8C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4341DC-9AB8-4261-86AE-7E879499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36FC8-EF07-4652-A9F2-D754B2F2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78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E9AB1-939E-4EEE-A4A8-ABB37977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41F6F-5EB4-4070-B73C-6E27DAD00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774D0-8C1B-45D4-ADC7-6175D287D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C683C-73BA-41BC-999C-2A901E2CB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09296-8CE7-4E58-8FD8-A0D4B1E1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95908-2E65-4B17-AA60-EDB5B600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7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2B53-8527-41AB-BF1B-A7B5764B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D4FBFF-9D1A-4637-9534-E9FF6E016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D97D3-625A-432F-AF4F-2F66030A7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64FEC-DC6A-494E-82BF-BBFCB01DF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EDF8A-3B41-4ABC-B78C-4D48D2214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58662-E4FA-4DA1-A1E3-BC7195B3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1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65943-092D-4FAD-9498-F2989422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E343D-7C9B-4D3A-954D-8FCB3FA6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094C6-8C5F-44B1-BB60-1F45CF74A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5A0D4-FCDE-4DD8-912F-A53BF618CA9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E9D86-691F-4C56-8270-682E58A22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22311-B991-46E9-AE89-A01789DC2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6F5D3-1C45-4ECD-B2A6-1FD1625A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7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9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54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17.png"/><Relationship Id="rId4" Type="http://schemas.openxmlformats.org/officeDocument/2006/relationships/image" Target="../media/image1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3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g"/><Relationship Id="rId4" Type="http://schemas.openxmlformats.org/officeDocument/2006/relationships/image" Target="../media/image1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54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17.png"/><Relationship Id="rId17" Type="http://schemas.openxmlformats.org/officeDocument/2006/relationships/image" Target="../media/image153.png"/><Relationship Id="rId2" Type="http://schemas.openxmlformats.org/officeDocument/2006/relationships/image" Target="../media/image1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65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17.png"/><Relationship Id="rId17" Type="http://schemas.openxmlformats.org/officeDocument/2006/relationships/image" Target="../media/image153.png"/><Relationship Id="rId2" Type="http://schemas.openxmlformats.org/officeDocument/2006/relationships/image" Target="../media/image1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65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56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17.png"/><Relationship Id="rId17" Type="http://schemas.openxmlformats.org/officeDocument/2006/relationships/image" Target="../media/image153.png"/><Relationship Id="rId2" Type="http://schemas.openxmlformats.org/officeDocument/2006/relationships/image" Target="../media/image1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65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53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17.png"/><Relationship Id="rId17" Type="http://schemas.openxmlformats.org/officeDocument/2006/relationships/image" Target="../media/image157.png"/><Relationship Id="rId2" Type="http://schemas.openxmlformats.org/officeDocument/2006/relationships/image" Target="../media/image1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65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58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17.png"/><Relationship Id="rId17" Type="http://schemas.openxmlformats.org/officeDocument/2006/relationships/image" Target="../media/image153.png"/><Relationship Id="rId2" Type="http://schemas.openxmlformats.org/officeDocument/2006/relationships/image" Target="../media/image1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65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59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17.png"/><Relationship Id="rId17" Type="http://schemas.openxmlformats.org/officeDocument/2006/relationships/image" Target="../media/image153.png"/><Relationship Id="rId2" Type="http://schemas.openxmlformats.org/officeDocument/2006/relationships/image" Target="../media/image141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79.png"/><Relationship Id="rId10" Type="http://schemas.openxmlformats.org/officeDocument/2006/relationships/image" Target="../media/image65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6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17.png"/><Relationship Id="rId17" Type="http://schemas.openxmlformats.org/officeDocument/2006/relationships/image" Target="../media/image153.png"/><Relationship Id="rId2" Type="http://schemas.openxmlformats.org/officeDocument/2006/relationships/image" Target="../media/image1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65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63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17.png"/><Relationship Id="rId17" Type="http://schemas.openxmlformats.org/officeDocument/2006/relationships/image" Target="../media/image153.png"/><Relationship Id="rId2" Type="http://schemas.openxmlformats.org/officeDocument/2006/relationships/image" Target="../media/image1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65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64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17.png"/><Relationship Id="rId17" Type="http://schemas.openxmlformats.org/officeDocument/2006/relationships/image" Target="../media/image153.png"/><Relationship Id="rId2" Type="http://schemas.openxmlformats.org/officeDocument/2006/relationships/image" Target="../media/image1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65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65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17.png"/><Relationship Id="rId17" Type="http://schemas.openxmlformats.org/officeDocument/2006/relationships/image" Target="../media/image153.png"/><Relationship Id="rId2" Type="http://schemas.openxmlformats.org/officeDocument/2006/relationships/image" Target="../media/image14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65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F190672-E595-4842-AC08-15577B3712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7218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03A14-7C34-4811-86F3-363ED81C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Long Haul All-Time Almanac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D43A1-BCE6-490B-81FD-1009360A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1970 - 1987</a:t>
            </a:r>
          </a:p>
        </p:txBody>
      </p:sp>
    </p:spTree>
    <p:extLst>
      <p:ext uri="{BB962C8B-B14F-4D97-AF65-F5344CB8AC3E}">
        <p14:creationId xmlns:p14="http://schemas.microsoft.com/office/powerpoint/2010/main" val="2983550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Cesar Cedeno, Gems	          1. Jon </a:t>
            </a:r>
            <a:r>
              <a:rPr lang="en-US" sz="1800" dirty="0" err="1"/>
              <a:t>Matlack</a:t>
            </a:r>
            <a:r>
              <a:rPr lang="en-US" sz="1800" dirty="0"/>
              <a:t>, </a:t>
            </a:r>
            <a:r>
              <a:rPr lang="en-US" sz="1800" dirty="0" err="1"/>
              <a:t>WSox</a:t>
            </a:r>
            <a:endParaRPr lang="en-US" sz="1800" dirty="0"/>
          </a:p>
          <a:p>
            <a:pPr marL="514350" indent="-514350">
              <a:buAutoNum type="arabicPeriod"/>
            </a:pPr>
            <a:r>
              <a:rPr lang="en-US" sz="1800" dirty="0"/>
              <a:t>Billy Williams, BPM	          2. Jim Palmer, JAX</a:t>
            </a:r>
          </a:p>
          <a:p>
            <a:pPr marL="514350" indent="-514350">
              <a:buAutoNum type="arabicPeriod"/>
            </a:pPr>
            <a:r>
              <a:rPr lang="en-US" sz="1800" dirty="0"/>
              <a:t>Dick Allen, Olney	          3. Gaylord Perry, Olney	</a:t>
            </a:r>
          </a:p>
        </p:txBody>
      </p:sp>
      <p:pic>
        <p:nvPicPr>
          <p:cNvPr id="5" name="Picture 4" descr="A person holding a baseball bat&#10;&#10;Description automatically generated">
            <a:extLst>
              <a:ext uri="{FF2B5EF4-FFF2-40B4-BE49-F238E27FC236}">
                <a16:creationId xmlns:a16="http://schemas.microsoft.com/office/drawing/2014/main" id="{4FF31A2A-97C6-4F72-A591-D7FBC991F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2" y="804708"/>
            <a:ext cx="4348494" cy="2446027"/>
          </a:xfrm>
          <a:prstGeom prst="rect">
            <a:avLst/>
          </a:prstGeom>
        </p:spPr>
      </p:pic>
      <p:pic>
        <p:nvPicPr>
          <p:cNvPr id="8" name="Picture 7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9E51A6D2-BBE6-4919-B11A-FCC5C86BC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50" y="634158"/>
            <a:ext cx="3703357" cy="2499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5C422-0028-4B9E-8F47-8A89854F7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124" y="2183162"/>
            <a:ext cx="859837" cy="866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5C6775-7502-4390-B5B1-2298E8480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023" y="2268076"/>
            <a:ext cx="865848" cy="865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FE2AEB-6F2C-4BE3-9535-6CD67E583369}"/>
              </a:ext>
            </a:extLst>
          </p:cNvPr>
          <p:cNvSpPr txBox="1"/>
          <p:nvPr/>
        </p:nvSpPr>
        <p:spPr>
          <a:xfrm>
            <a:off x="1962210" y="3294300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Cesar Cedeno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FDA884-42D9-4E78-8589-AAEE86FB85C0}"/>
              </a:ext>
            </a:extLst>
          </p:cNvPr>
          <p:cNvSpPr txBox="1"/>
          <p:nvPr/>
        </p:nvSpPr>
        <p:spPr>
          <a:xfrm>
            <a:off x="7763180" y="3233855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Jon </a:t>
            </a:r>
            <a:r>
              <a:rPr lang="en-US" dirty="0" err="1">
                <a:latin typeface="Harlow Solid Italic" panose="04030604020F02020D02" pitchFamily="82" charset="0"/>
              </a:rPr>
              <a:t>Matlack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844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Sparky Lyle, Stogies	          1. Jay Demarest, Olney</a:t>
            </a:r>
          </a:p>
          <a:p>
            <a:pPr marL="514350" indent="-514350">
              <a:buAutoNum type="arabicPeriod"/>
            </a:pPr>
            <a:r>
              <a:rPr lang="en-US" sz="1800" dirty="0"/>
              <a:t>Rollie Fingers, </a:t>
            </a:r>
            <a:r>
              <a:rPr lang="en-US" sz="1800" dirty="0" err="1"/>
              <a:t>WSox</a:t>
            </a:r>
            <a:r>
              <a:rPr lang="en-US" sz="1800" dirty="0"/>
              <a:t>	          2. AJ </a:t>
            </a:r>
            <a:r>
              <a:rPr lang="en-US" sz="1800" dirty="0" err="1"/>
              <a:t>Luckhaupt</a:t>
            </a:r>
            <a:r>
              <a:rPr lang="en-US" sz="1800" dirty="0"/>
              <a:t>, BPM</a:t>
            </a:r>
          </a:p>
          <a:p>
            <a:pPr marL="514350" indent="-514350">
              <a:buAutoNum type="arabicPeriod"/>
            </a:pPr>
            <a:r>
              <a:rPr lang="en-US" sz="1800" dirty="0"/>
              <a:t>Lindy McDaniel, ROX	          3. Joe </a:t>
            </a:r>
            <a:r>
              <a:rPr lang="en-US" sz="1800" dirty="0" err="1"/>
              <a:t>Deauseault</a:t>
            </a:r>
            <a:r>
              <a:rPr lang="en-US" sz="1800" dirty="0"/>
              <a:t>, </a:t>
            </a:r>
            <a:r>
              <a:rPr lang="en-US" sz="1800" dirty="0" err="1"/>
              <a:t>WSox</a:t>
            </a:r>
            <a:r>
              <a:rPr lang="en-US" sz="1800" dirty="0"/>
              <a:t>	</a:t>
            </a:r>
          </a:p>
        </p:txBody>
      </p:sp>
      <p:pic>
        <p:nvPicPr>
          <p:cNvPr id="8" name="Picture 7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2646C13A-EEAC-416B-BA17-A5E1F89A9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26" y="274843"/>
            <a:ext cx="2056280" cy="3206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41E75-0263-453C-BE17-D02DD373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669" y="2407042"/>
            <a:ext cx="1061760" cy="1074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C8864-6A3B-4947-B7E6-278B4C17D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760" y="229352"/>
            <a:ext cx="2279594" cy="3199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484EF6-E125-4434-B3C4-6353D8286646}"/>
              </a:ext>
            </a:extLst>
          </p:cNvPr>
          <p:cNvSpPr txBox="1"/>
          <p:nvPr/>
        </p:nvSpPr>
        <p:spPr>
          <a:xfrm>
            <a:off x="8115602" y="2787880"/>
            <a:ext cx="2160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JAY DEMAREST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DB7A84-54E7-40B6-9A6D-334B93AED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173" y="2787879"/>
            <a:ext cx="928140" cy="8647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6EA18A-A2C7-43BA-9F42-7A2432723FAB}"/>
              </a:ext>
            </a:extLst>
          </p:cNvPr>
          <p:cNvSpPr txBox="1"/>
          <p:nvPr/>
        </p:nvSpPr>
        <p:spPr>
          <a:xfrm>
            <a:off x="7242105" y="229351"/>
            <a:ext cx="3907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6A32F2-2E98-41BB-9C89-4397AE7972A4}"/>
              </a:ext>
            </a:extLst>
          </p:cNvPr>
          <p:cNvSpPr txBox="1"/>
          <p:nvPr/>
        </p:nvSpPr>
        <p:spPr>
          <a:xfrm>
            <a:off x="2276781" y="3528756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Sparky Lyle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98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1972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596" y="4570164"/>
            <a:ext cx="3712464" cy="1608383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Cesar Cedeno, Gems (.335)</a:t>
            </a:r>
          </a:p>
          <a:p>
            <a:pPr marL="0" indent="0">
              <a:buNone/>
            </a:pPr>
            <a:r>
              <a:rPr lang="en-US" sz="4000" b="1" dirty="0"/>
              <a:t>HR- Dick Allen, OO, Billy Williams, BPM (21)</a:t>
            </a:r>
          </a:p>
          <a:p>
            <a:pPr marL="0" indent="0">
              <a:buNone/>
            </a:pPr>
            <a:r>
              <a:rPr lang="en-US" sz="4000" b="1" dirty="0"/>
              <a:t>RBI- Mike Epstein, OO (66)</a:t>
            </a:r>
          </a:p>
          <a:p>
            <a:pPr marL="0" indent="0">
              <a:buNone/>
            </a:pPr>
            <a:r>
              <a:rPr lang="en-US" sz="4000" b="1" dirty="0"/>
              <a:t>SB- Cesar Cedeno, Gems (34)</a:t>
            </a:r>
          </a:p>
          <a:p>
            <a:pPr marL="0" indent="0">
              <a:buNone/>
            </a:pPr>
            <a:r>
              <a:rPr lang="en-US" sz="4000" b="1" dirty="0"/>
              <a:t>ERA – Jon </a:t>
            </a:r>
            <a:r>
              <a:rPr lang="en-US" sz="4000" b="1" dirty="0" err="1"/>
              <a:t>Matlack</a:t>
            </a:r>
            <a:r>
              <a:rPr lang="en-US" sz="4000" b="1" dirty="0"/>
              <a:t>, </a:t>
            </a:r>
            <a:r>
              <a:rPr lang="en-US" sz="4000" b="1" dirty="0" err="1"/>
              <a:t>WSox</a:t>
            </a:r>
            <a:r>
              <a:rPr lang="en-US" sz="4000" b="1" dirty="0"/>
              <a:t> (1.43)</a:t>
            </a:r>
          </a:p>
          <a:p>
            <a:pPr marL="0" indent="0">
              <a:buNone/>
            </a:pPr>
            <a:r>
              <a:rPr lang="en-US" sz="4000" b="1" dirty="0"/>
              <a:t>Wins- Jon </a:t>
            </a:r>
            <a:r>
              <a:rPr lang="en-US" sz="4000" b="1" dirty="0" err="1"/>
              <a:t>Matlack</a:t>
            </a:r>
            <a:r>
              <a:rPr lang="en-US" sz="4000" b="1" dirty="0"/>
              <a:t>, </a:t>
            </a:r>
            <a:r>
              <a:rPr lang="en-US" sz="4000" b="1" dirty="0" err="1"/>
              <a:t>WSox</a:t>
            </a:r>
            <a:r>
              <a:rPr lang="en-US" sz="4000" b="1" dirty="0"/>
              <a:t> (13)</a:t>
            </a:r>
          </a:p>
          <a:p>
            <a:pPr marL="0" indent="0">
              <a:buNone/>
            </a:pPr>
            <a:r>
              <a:rPr lang="en-US" sz="4000" b="1" dirty="0"/>
              <a:t>Strikeouts – Nolan Ryan, Stogies (148)</a:t>
            </a:r>
          </a:p>
          <a:p>
            <a:pPr marL="0" indent="0">
              <a:buNone/>
            </a:pPr>
            <a:r>
              <a:rPr lang="en-US" sz="4000" b="1" dirty="0"/>
              <a:t>Saves – Sparky Lyle, Stogies (13)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22E42-CDB2-4381-B361-6902B5B60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40" y="7622"/>
            <a:ext cx="2893973" cy="3754711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A9B0F99D-3E63-4689-AEA8-86BD20010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58" y="7623"/>
            <a:ext cx="3080980" cy="3659122"/>
          </a:xfrm>
          <a:prstGeom prst="rect">
            <a:avLst/>
          </a:prstGeom>
        </p:spPr>
      </p:pic>
      <p:pic>
        <p:nvPicPr>
          <p:cNvPr id="11" name="Picture 10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B56E2210-4AA2-4587-BB34-0E2010514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06" y="1406370"/>
            <a:ext cx="3767267" cy="42092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A8E403-75CE-4276-A8DB-144486FE9998}"/>
              </a:ext>
            </a:extLst>
          </p:cNvPr>
          <p:cNvSpPr txBox="1"/>
          <p:nvPr/>
        </p:nvSpPr>
        <p:spPr>
          <a:xfrm>
            <a:off x="1417626" y="3762333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Cedeno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B71448-4852-4037-8DB7-84587FB27A81}"/>
              </a:ext>
            </a:extLst>
          </p:cNvPr>
          <p:cNvSpPr txBox="1"/>
          <p:nvPr/>
        </p:nvSpPr>
        <p:spPr>
          <a:xfrm>
            <a:off x="5073466" y="3658130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Epstein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804D87-4359-40DD-96FA-729677762D4C}"/>
              </a:ext>
            </a:extLst>
          </p:cNvPr>
          <p:cNvSpPr txBox="1"/>
          <p:nvPr/>
        </p:nvSpPr>
        <p:spPr>
          <a:xfrm>
            <a:off x="9655265" y="5694334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Harlow Solid Italic" panose="04030604020F02020D02" pitchFamily="82" charset="0"/>
              </a:rPr>
              <a:t>Matlack</a:t>
            </a:r>
            <a:endParaRPr lang="en-US" sz="14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968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Olney Ogres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Jay Demarest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F6A7B3-9CF6-C4C4-CD7D-349B7FCAF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184" y="4758844"/>
            <a:ext cx="1479703" cy="13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75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Al Bumbry, Chico’s	          1. Don Sutton, JAX</a:t>
            </a:r>
          </a:p>
          <a:p>
            <a:pPr marL="514350" indent="-514350">
              <a:buAutoNum type="arabicPeriod"/>
            </a:pPr>
            <a:r>
              <a:rPr lang="en-US" sz="1800" dirty="0"/>
              <a:t>Dick Allen, Olney	          2. Wilbur Wood, Druk U</a:t>
            </a:r>
          </a:p>
          <a:p>
            <a:pPr marL="514350" indent="-514350">
              <a:buAutoNum type="arabicPeriod"/>
            </a:pPr>
            <a:r>
              <a:rPr lang="en-US" sz="1800" dirty="0"/>
              <a:t>3 tied		          3. Bert Blyleven, REK</a:t>
            </a:r>
          </a:p>
        </p:txBody>
      </p:sp>
      <p:pic>
        <p:nvPicPr>
          <p:cNvPr id="7" name="Picture 6" descr="A person wearing a baseball cap&#10;&#10;Description automatically generated with medium confidence">
            <a:extLst>
              <a:ext uri="{FF2B5EF4-FFF2-40B4-BE49-F238E27FC236}">
                <a16:creationId xmlns:a16="http://schemas.microsoft.com/office/drawing/2014/main" id="{459701C9-6672-4BF2-8287-726ECB5EF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35" y="87983"/>
            <a:ext cx="2318274" cy="3571078"/>
          </a:xfrm>
          <a:prstGeom prst="rect">
            <a:avLst/>
          </a:prstGeom>
        </p:spPr>
      </p:pic>
      <p:pic>
        <p:nvPicPr>
          <p:cNvPr id="11" name="Picture 10" descr="A picture containing baseball, player, person, outdoor&#10;&#10;Description automatically generated">
            <a:extLst>
              <a:ext uri="{FF2B5EF4-FFF2-40B4-BE49-F238E27FC236}">
                <a16:creationId xmlns:a16="http://schemas.microsoft.com/office/drawing/2014/main" id="{338DB3A7-E842-4840-B1FB-0909715BE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51" y="549353"/>
            <a:ext cx="4166627" cy="302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A860B-A1C5-4081-A9BC-97F59B70E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964" y="2714331"/>
            <a:ext cx="936922" cy="944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144570-1EC2-4E11-8A36-18F666A75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238" y="2444513"/>
            <a:ext cx="936923" cy="9182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C882BD-C9EF-46D6-B178-F4AE530FAFA3}"/>
              </a:ext>
            </a:extLst>
          </p:cNvPr>
          <p:cNvSpPr txBox="1"/>
          <p:nvPr/>
        </p:nvSpPr>
        <p:spPr>
          <a:xfrm>
            <a:off x="2113540" y="3637575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Al Bumbry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E98317-ED13-4D60-AF6D-77B05851B3E4}"/>
              </a:ext>
            </a:extLst>
          </p:cNvPr>
          <p:cNvSpPr txBox="1"/>
          <p:nvPr/>
        </p:nvSpPr>
        <p:spPr>
          <a:xfrm>
            <a:off x="7343731" y="3579989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Don Sutton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3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Rollie Fingers, </a:t>
            </a:r>
            <a:r>
              <a:rPr lang="en-US" sz="1800" dirty="0" err="1"/>
              <a:t>WSox</a:t>
            </a:r>
            <a:r>
              <a:rPr lang="en-US" sz="1800" dirty="0"/>
              <a:t>	          1. Jay Demarest, Olney</a:t>
            </a:r>
          </a:p>
          <a:p>
            <a:pPr marL="514350" indent="-514350">
              <a:buAutoNum type="arabicPeriod"/>
            </a:pPr>
            <a:r>
              <a:rPr lang="en-US" sz="1800" dirty="0"/>
              <a:t>John Hiller, Stogies	          2. John Cody, JAX</a:t>
            </a:r>
          </a:p>
          <a:p>
            <a:pPr marL="514350" indent="-514350">
              <a:buAutoNum type="arabicPeriod"/>
            </a:pPr>
            <a:r>
              <a:rPr lang="en-US" sz="1800" dirty="0"/>
              <a:t>Fred </a:t>
            </a:r>
            <a:r>
              <a:rPr lang="en-US" sz="1800" dirty="0" err="1"/>
              <a:t>Beene</a:t>
            </a:r>
            <a:r>
              <a:rPr lang="en-US" sz="1800" dirty="0"/>
              <a:t>, Olney	          3. Allen Smith, 45ers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92D53-975E-4253-A0FE-888A8F913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626" y="457200"/>
            <a:ext cx="4182575" cy="324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F2380-1855-48A5-9D05-52F27A7FF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703" y="2563152"/>
            <a:ext cx="865848" cy="865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FE16AF-4425-4141-A225-CE5B0C93B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141" y="294007"/>
            <a:ext cx="4182575" cy="3466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01BDED-46D6-4386-9F5D-03E77C03BC25}"/>
              </a:ext>
            </a:extLst>
          </p:cNvPr>
          <p:cNvSpPr txBox="1"/>
          <p:nvPr/>
        </p:nvSpPr>
        <p:spPr>
          <a:xfrm>
            <a:off x="2385837" y="3699112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Rollie Fingers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5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1973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91470"/>
            <a:ext cx="3712464" cy="1608383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Al Bumbry, Chico’s (.363)</a:t>
            </a:r>
          </a:p>
          <a:p>
            <a:pPr marL="0" indent="0">
              <a:buNone/>
            </a:pPr>
            <a:r>
              <a:rPr lang="en-US" sz="4000" b="1" dirty="0"/>
              <a:t>HR- Hank Aaron, BPM (22)</a:t>
            </a:r>
          </a:p>
          <a:p>
            <a:pPr marL="0" indent="0">
              <a:buNone/>
            </a:pPr>
            <a:r>
              <a:rPr lang="en-US" sz="4000" b="1" dirty="0"/>
              <a:t>RBI- Willie </a:t>
            </a:r>
            <a:r>
              <a:rPr lang="en-US" sz="4000" b="1" dirty="0" err="1"/>
              <a:t>Stargell</a:t>
            </a:r>
            <a:r>
              <a:rPr lang="en-US" sz="4000" b="1" dirty="0"/>
              <a:t>, REK (50)</a:t>
            </a:r>
          </a:p>
          <a:p>
            <a:pPr marL="0" indent="0">
              <a:buNone/>
            </a:pPr>
            <a:r>
              <a:rPr lang="en-US" sz="4000" b="1" dirty="0"/>
              <a:t>SB- Lou Brock, HHH (36)	</a:t>
            </a:r>
          </a:p>
          <a:p>
            <a:pPr marL="0" indent="0">
              <a:buNone/>
            </a:pPr>
            <a:r>
              <a:rPr lang="en-US" sz="4000" b="1" dirty="0"/>
              <a:t>ERA – Wilbur Wood, </a:t>
            </a:r>
            <a:r>
              <a:rPr lang="en-US" sz="4000" b="1" dirty="0" err="1"/>
              <a:t>DrukU</a:t>
            </a:r>
            <a:r>
              <a:rPr lang="en-US" sz="4000" b="1" dirty="0"/>
              <a:t> (1.22)</a:t>
            </a:r>
          </a:p>
          <a:p>
            <a:pPr marL="0" indent="0">
              <a:buNone/>
            </a:pPr>
            <a:r>
              <a:rPr lang="en-US" sz="4000" b="1" dirty="0"/>
              <a:t>Wins- Don Sutton, JAX (13)</a:t>
            </a:r>
          </a:p>
          <a:p>
            <a:pPr marL="0" indent="0">
              <a:buNone/>
            </a:pPr>
            <a:r>
              <a:rPr lang="en-US" sz="4000" b="1" dirty="0"/>
              <a:t>Strikeouts – Bert Blyleven, REK (107)</a:t>
            </a:r>
          </a:p>
          <a:p>
            <a:pPr marL="0" indent="0">
              <a:buNone/>
            </a:pPr>
            <a:r>
              <a:rPr lang="en-US" sz="4000" b="1" dirty="0"/>
              <a:t>Saves – Rollie Fingers, </a:t>
            </a:r>
            <a:r>
              <a:rPr lang="en-US" sz="4000" b="1" dirty="0" err="1"/>
              <a:t>WSox</a:t>
            </a:r>
            <a:r>
              <a:rPr lang="en-US" sz="4000" b="1" dirty="0"/>
              <a:t>, John Hiller, Stogies (13)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C143D-8261-4F4C-A123-7CDDA84C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49" y="75501"/>
            <a:ext cx="3146060" cy="3777933"/>
          </a:xfrm>
          <a:prstGeom prst="rect">
            <a:avLst/>
          </a:prstGeom>
        </p:spPr>
      </p:pic>
      <p:pic>
        <p:nvPicPr>
          <p:cNvPr id="8" name="Picture 7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A80878F4-1952-46AB-AC0E-C75A6001F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01" y="75501"/>
            <a:ext cx="3591243" cy="3591243"/>
          </a:xfrm>
          <a:prstGeom prst="rect">
            <a:avLst/>
          </a:prstGeom>
        </p:spPr>
      </p:pic>
      <p:pic>
        <p:nvPicPr>
          <p:cNvPr id="12" name="Picture 11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E67F3BA9-8D01-4422-B879-CE4E3F132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71" y="890047"/>
            <a:ext cx="3293745" cy="5516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D4E046-4A6E-447D-9A94-FCD0261B213E}"/>
              </a:ext>
            </a:extLst>
          </p:cNvPr>
          <p:cNvSpPr txBox="1"/>
          <p:nvPr/>
        </p:nvSpPr>
        <p:spPr>
          <a:xfrm>
            <a:off x="1704779" y="3834014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Bumbry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B3ED7-2AEC-4FB1-BF7E-3BC13D92ED12}"/>
              </a:ext>
            </a:extLst>
          </p:cNvPr>
          <p:cNvSpPr txBox="1"/>
          <p:nvPr/>
        </p:nvSpPr>
        <p:spPr>
          <a:xfrm>
            <a:off x="5368954" y="3646297"/>
            <a:ext cx="1191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Harlow Solid Italic" panose="04030604020F02020D02" pitchFamily="82" charset="0"/>
              </a:rPr>
              <a:t>Stargell</a:t>
            </a:r>
            <a:endParaRPr lang="en-US" sz="1400" dirty="0">
              <a:latin typeface="Harlow Solid Italic" panose="04030604020F02020D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5FB4E9-A018-4F0B-ADE9-97611B5E8F29}"/>
              </a:ext>
            </a:extLst>
          </p:cNvPr>
          <p:cNvSpPr txBox="1"/>
          <p:nvPr/>
        </p:nvSpPr>
        <p:spPr>
          <a:xfrm>
            <a:off x="9680895" y="6406649"/>
            <a:ext cx="1031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arlow Solid Italic" panose="04030604020F02020D02" pitchFamily="82" charset="0"/>
              </a:rPr>
              <a:t> </a:t>
            </a:r>
            <a:r>
              <a:rPr lang="en-US" sz="1400" dirty="0">
                <a:latin typeface="Harlow Solid Italic" panose="04030604020F02020D02" pitchFamily="82" charset="0"/>
              </a:rPr>
              <a:t>Wood</a:t>
            </a:r>
          </a:p>
        </p:txBody>
      </p:sp>
    </p:spTree>
    <p:extLst>
      <p:ext uri="{BB962C8B-B14F-4D97-AF65-F5344CB8AC3E}">
        <p14:creationId xmlns:p14="http://schemas.microsoft.com/office/powerpoint/2010/main" val="1506303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Olney Ogres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Jay Demarest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F6A7B3-9CF6-C4C4-CD7D-349B7FCAF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184" y="4758844"/>
            <a:ext cx="1479703" cy="13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5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Joe Rudi, SVS	                           1. Jim </a:t>
            </a:r>
            <a:r>
              <a:rPr lang="en-US" sz="1800" dirty="0" err="1"/>
              <a:t>Rooker</a:t>
            </a:r>
            <a:r>
              <a:rPr lang="en-US" sz="1800" dirty="0"/>
              <a:t>, SVS</a:t>
            </a:r>
          </a:p>
          <a:p>
            <a:pPr marL="514350" indent="-514350">
              <a:buAutoNum type="arabicPeriod"/>
            </a:pPr>
            <a:r>
              <a:rPr lang="en-US" sz="1800" dirty="0"/>
              <a:t>Reggie Smith, </a:t>
            </a:r>
            <a:r>
              <a:rPr lang="en-US" sz="1800" dirty="0" err="1"/>
              <a:t>WSox</a:t>
            </a:r>
            <a:r>
              <a:rPr lang="en-US" sz="1800" dirty="0"/>
              <a:t>	          2. Buzz Capra, Chico’s</a:t>
            </a:r>
          </a:p>
          <a:p>
            <a:pPr marL="514350" indent="-514350">
              <a:buAutoNum type="arabicPeriod"/>
            </a:pPr>
            <a:r>
              <a:rPr lang="en-US" sz="1800" dirty="0"/>
              <a:t>Ralph Garr, </a:t>
            </a:r>
            <a:r>
              <a:rPr lang="en-US" sz="1800" dirty="0" err="1"/>
              <a:t>Wsox</a:t>
            </a:r>
            <a:r>
              <a:rPr lang="en-US" sz="1800" dirty="0"/>
              <a:t>	          3. Fergie Jenkins, </a:t>
            </a:r>
            <a:r>
              <a:rPr lang="en-US" sz="1800" dirty="0" err="1"/>
              <a:t>WSox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DC882-C5AA-45EB-9E79-46DCF85C5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58" y="524999"/>
            <a:ext cx="3912094" cy="3061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CA928-CCFE-4A2C-A407-1ADE879AA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680" y="642446"/>
            <a:ext cx="4249669" cy="267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BB3F2-C71E-47E8-AE21-81F32365A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849" y="2472067"/>
            <a:ext cx="1236253" cy="1144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433E7-7A77-4025-942F-3C22BD268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350" y="2500359"/>
            <a:ext cx="1061380" cy="9827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F0BF23-6D1C-448E-8D0A-51F1B1E6593B}"/>
              </a:ext>
            </a:extLst>
          </p:cNvPr>
          <p:cNvSpPr txBox="1"/>
          <p:nvPr/>
        </p:nvSpPr>
        <p:spPr>
          <a:xfrm>
            <a:off x="2041889" y="3616746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Joe Rudi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E33C60-2B0F-4E83-BC55-CCC51318AFF4}"/>
              </a:ext>
            </a:extLst>
          </p:cNvPr>
          <p:cNvSpPr txBox="1"/>
          <p:nvPr/>
        </p:nvSpPr>
        <p:spPr>
          <a:xfrm flipH="1">
            <a:off x="7662647" y="3344634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Jim </a:t>
            </a:r>
            <a:r>
              <a:rPr lang="en-US" dirty="0" err="1">
                <a:latin typeface="Harlow Solid Italic" panose="04030604020F02020D02" pitchFamily="82" charset="0"/>
              </a:rPr>
              <a:t>Rooker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86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Bill Campbell, HHH	          1. Ken Schulz, SVS</a:t>
            </a:r>
          </a:p>
          <a:p>
            <a:pPr marL="514350" indent="-514350">
              <a:buAutoNum type="arabicPeriod"/>
            </a:pPr>
            <a:r>
              <a:rPr lang="en-US" sz="1800" dirty="0"/>
              <a:t>Grant Jackson, 45ers	          2. Andy </a:t>
            </a:r>
            <a:r>
              <a:rPr lang="en-US" sz="1800" dirty="0" err="1"/>
              <a:t>Luckhardt</a:t>
            </a:r>
            <a:r>
              <a:rPr lang="en-US" sz="1800" dirty="0"/>
              <a:t>, Chico’s</a:t>
            </a:r>
          </a:p>
          <a:p>
            <a:pPr marL="514350" indent="-514350">
              <a:buAutoNum type="arabicPeriod"/>
            </a:pPr>
            <a:r>
              <a:rPr lang="en-US" sz="1800" dirty="0"/>
              <a:t>Mike Marshall, Olney	          3. Jay Demarest, Olney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AD4AC-DDB1-4FF2-92D4-ABC646EC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995" y="282654"/>
            <a:ext cx="2769043" cy="3524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2FF5E-339C-454F-A022-9CE682C3D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140" y="2713038"/>
            <a:ext cx="1015720" cy="1093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1DEA3-2A89-42B7-BE20-F68CFE1F0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50" y="350650"/>
            <a:ext cx="2279594" cy="3199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C28F9C-8405-49BA-A86C-3979E5E00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786" y="2778549"/>
            <a:ext cx="1236253" cy="11446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29E3B4-DF14-437F-832F-E83B7A2611F3}"/>
              </a:ext>
            </a:extLst>
          </p:cNvPr>
          <p:cNvSpPr txBox="1"/>
          <p:nvPr/>
        </p:nvSpPr>
        <p:spPr>
          <a:xfrm>
            <a:off x="8677910" y="2883159"/>
            <a:ext cx="1756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KEN SCHULZ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989086-3867-4CCC-A7F2-D1C86746B656}"/>
              </a:ext>
            </a:extLst>
          </p:cNvPr>
          <p:cNvSpPr txBox="1"/>
          <p:nvPr/>
        </p:nvSpPr>
        <p:spPr>
          <a:xfrm>
            <a:off x="7662723" y="248258"/>
            <a:ext cx="3566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5296B-5ACB-4E5B-956F-5176C959FE9E}"/>
              </a:ext>
            </a:extLst>
          </p:cNvPr>
          <p:cNvSpPr txBox="1"/>
          <p:nvPr/>
        </p:nvSpPr>
        <p:spPr>
          <a:xfrm>
            <a:off x="3050957" y="3762093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Bill Campbell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4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6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18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1970</a:t>
            </a:r>
          </a:p>
        </p:txBody>
      </p:sp>
      <p:pic>
        <p:nvPicPr>
          <p:cNvPr id="12" name="Picture 11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C833FABA-8775-4D78-8E30-86CE55CD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04" y="199912"/>
            <a:ext cx="1962124" cy="3368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8CD90E-7043-4CA9-8D01-33587CD1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87" y="199912"/>
            <a:ext cx="2098875" cy="3469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5246E-3819-47AF-A5C1-6FD4A4F2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988" y="226660"/>
            <a:ext cx="2482482" cy="3321631"/>
          </a:xfrm>
          <a:prstGeom prst="rect">
            <a:avLst/>
          </a:prstGeom>
        </p:spPr>
      </p:pic>
      <p:sp>
        <p:nvSpPr>
          <p:cNvPr id="33" name="Rectangle 20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824" y="4440602"/>
            <a:ext cx="6860184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MVP</a:t>
            </a:r>
            <a:r>
              <a:rPr lang="en-US" sz="1700" dirty="0"/>
              <a:t>				        </a:t>
            </a:r>
            <a:r>
              <a:rPr lang="en-US" b="1" dirty="0"/>
              <a:t>CY Young</a:t>
            </a:r>
          </a:p>
          <a:p>
            <a:pPr marL="514350" indent="-514350">
              <a:buAutoNum type="arabicPeriod"/>
            </a:pPr>
            <a:r>
              <a:rPr lang="en-US" sz="1700" dirty="0"/>
              <a:t>Rico Carty, Druk U		          1. Jim Palmer Jax</a:t>
            </a:r>
          </a:p>
          <a:p>
            <a:pPr marL="514350" indent="-514350">
              <a:buAutoNum type="arabicPeriod"/>
            </a:pPr>
            <a:r>
              <a:rPr lang="en-US" sz="1700" dirty="0"/>
              <a:t>Willie </a:t>
            </a:r>
            <a:r>
              <a:rPr lang="en-US" sz="1700" dirty="0" err="1"/>
              <a:t>Stargell</a:t>
            </a:r>
            <a:r>
              <a:rPr lang="en-US" sz="1700" dirty="0"/>
              <a:t>, REK		          1. Stan </a:t>
            </a:r>
            <a:r>
              <a:rPr lang="en-US" sz="1700" dirty="0" err="1"/>
              <a:t>Bahnsen</a:t>
            </a:r>
            <a:r>
              <a:rPr lang="en-US" sz="1700" dirty="0"/>
              <a:t>, Olney </a:t>
            </a:r>
            <a:r>
              <a:rPr lang="en-US" sz="1700" b="1" dirty="0">
                <a:solidFill>
                  <a:srgbClr val="FF0000"/>
                </a:solidFill>
              </a:rPr>
              <a:t>(Tie)</a:t>
            </a:r>
          </a:p>
          <a:p>
            <a:pPr marL="514350" indent="-514350">
              <a:buAutoNum type="arabicPeriod"/>
            </a:pPr>
            <a:r>
              <a:rPr lang="en-US" sz="1700" dirty="0"/>
              <a:t>Johnny Bench, LA		          3. Wayne Granger, Druk 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CF48AC-45ED-4DDA-A484-7A9715359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274" y="2786312"/>
            <a:ext cx="795309" cy="782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16F4BF-2A6B-4132-A556-ABEA3308B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3693" y="2529631"/>
            <a:ext cx="1073672" cy="1052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1D041D-BA80-4DDF-81F4-B13AC0ADE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587" y="2669157"/>
            <a:ext cx="928140" cy="8647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0F3636-56CF-4C7A-902B-3BE9B8F1BBAF}"/>
              </a:ext>
            </a:extLst>
          </p:cNvPr>
          <p:cNvSpPr txBox="1"/>
          <p:nvPr/>
        </p:nvSpPr>
        <p:spPr>
          <a:xfrm>
            <a:off x="1136926" y="3636167"/>
            <a:ext cx="1211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Rico Carty 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19BC18-3CBE-4D9B-87A5-8F8F9440DFF6}"/>
              </a:ext>
            </a:extLst>
          </p:cNvPr>
          <p:cNvSpPr txBox="1"/>
          <p:nvPr/>
        </p:nvSpPr>
        <p:spPr>
          <a:xfrm>
            <a:off x="5103870" y="3579258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Stan </a:t>
            </a:r>
            <a:r>
              <a:rPr lang="en-US" dirty="0" err="1">
                <a:latin typeface="Harlow Solid Italic" panose="04030604020F02020D02" pitchFamily="82" charset="0"/>
              </a:rPr>
              <a:t>Bahnsen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C240F0-0CF1-4A9F-B467-09E4BB646F09}"/>
              </a:ext>
            </a:extLst>
          </p:cNvPr>
          <p:cNvSpPr txBox="1"/>
          <p:nvPr/>
        </p:nvSpPr>
        <p:spPr>
          <a:xfrm>
            <a:off x="8534700" y="3574684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Jim Palmer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11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1974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738" y="4586560"/>
            <a:ext cx="3712464" cy="1608383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Ralph Garr, </a:t>
            </a:r>
            <a:r>
              <a:rPr lang="en-US" sz="4000" b="1" dirty="0" err="1"/>
              <a:t>WSox</a:t>
            </a:r>
            <a:r>
              <a:rPr lang="en-US" sz="4000" b="1" dirty="0"/>
              <a:t> (.349)</a:t>
            </a:r>
          </a:p>
          <a:p>
            <a:pPr marL="0" indent="0">
              <a:buNone/>
            </a:pPr>
            <a:r>
              <a:rPr lang="en-US" sz="4000" b="1" dirty="0"/>
              <a:t>HR- Joe Rudi, SVS (19)</a:t>
            </a:r>
          </a:p>
          <a:p>
            <a:pPr marL="0" indent="0">
              <a:buNone/>
            </a:pPr>
            <a:r>
              <a:rPr lang="en-US" sz="4000" b="1" dirty="0"/>
              <a:t>RBI- Joe Rudi, SVS (58)</a:t>
            </a:r>
          </a:p>
          <a:p>
            <a:pPr marL="0" indent="0">
              <a:buNone/>
            </a:pPr>
            <a:r>
              <a:rPr lang="en-US" sz="4000" b="1" dirty="0"/>
              <a:t>SB- Lou Brock, HHH (57)	</a:t>
            </a:r>
          </a:p>
          <a:p>
            <a:pPr marL="0" indent="0">
              <a:buNone/>
            </a:pPr>
            <a:r>
              <a:rPr lang="en-US" sz="4000" b="1" dirty="0"/>
              <a:t>ERA – Jim </a:t>
            </a:r>
            <a:r>
              <a:rPr lang="en-US" sz="4000" b="1" dirty="0" err="1"/>
              <a:t>Rooker</a:t>
            </a:r>
            <a:r>
              <a:rPr lang="en-US" sz="4000" b="1" dirty="0"/>
              <a:t>, SVS, Jim </a:t>
            </a:r>
            <a:r>
              <a:rPr lang="en-US" sz="4000" b="1" dirty="0" err="1"/>
              <a:t>Kaat</a:t>
            </a:r>
            <a:r>
              <a:rPr lang="en-US" sz="4000" b="1" dirty="0"/>
              <a:t>, REK (2.00)</a:t>
            </a:r>
          </a:p>
          <a:p>
            <a:pPr marL="0" indent="0">
              <a:buNone/>
            </a:pPr>
            <a:r>
              <a:rPr lang="en-US" sz="4000" b="1" dirty="0"/>
              <a:t>Wins- Buzz Capra, Chico’s (12)</a:t>
            </a:r>
          </a:p>
          <a:p>
            <a:pPr marL="0" indent="0">
              <a:buNone/>
            </a:pPr>
            <a:r>
              <a:rPr lang="en-US" sz="4000" b="1" dirty="0"/>
              <a:t>Strikeouts – Fergie Jenkins, </a:t>
            </a:r>
            <a:r>
              <a:rPr lang="en-US" sz="4000" b="1" dirty="0" err="1"/>
              <a:t>WSox</a:t>
            </a:r>
            <a:r>
              <a:rPr lang="en-US" sz="4000" b="1" dirty="0"/>
              <a:t> (113)</a:t>
            </a:r>
          </a:p>
          <a:p>
            <a:pPr marL="0" indent="0">
              <a:buNone/>
            </a:pPr>
            <a:r>
              <a:rPr lang="en-US" sz="4000" b="1" dirty="0"/>
              <a:t>Saves – Bill Campbell, HHH, Grant Jackson, 45ers (14)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pic>
        <p:nvPicPr>
          <p:cNvPr id="5" name="Picture 4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D003E581-AF4D-4FD7-B830-20F1688A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" y="276837"/>
            <a:ext cx="4438005" cy="3152163"/>
          </a:xfrm>
          <a:prstGeom prst="rect">
            <a:avLst/>
          </a:prstGeom>
        </p:spPr>
      </p:pic>
      <p:pic>
        <p:nvPicPr>
          <p:cNvPr id="9" name="Picture 8" descr="A picture containing person, player, outdoor, athletic game&#10;&#10;Description automatically generated">
            <a:extLst>
              <a:ext uri="{FF2B5EF4-FFF2-40B4-BE49-F238E27FC236}">
                <a16:creationId xmlns:a16="http://schemas.microsoft.com/office/drawing/2014/main" id="{1C88EA6F-23D4-4795-B863-6847A6B8E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40" y="132927"/>
            <a:ext cx="2706758" cy="3719111"/>
          </a:xfrm>
          <a:prstGeom prst="rect">
            <a:avLst/>
          </a:prstGeom>
        </p:spPr>
      </p:pic>
      <p:pic>
        <p:nvPicPr>
          <p:cNvPr id="11" name="Picture 10" descr="A baseball player in a red hat&#10;&#10;Description automatically generated with low confidence">
            <a:extLst>
              <a:ext uri="{FF2B5EF4-FFF2-40B4-BE49-F238E27FC236}">
                <a16:creationId xmlns:a16="http://schemas.microsoft.com/office/drawing/2014/main" id="{46715B1D-BFB7-4F31-9A87-1137FD7C3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22" y="1687904"/>
            <a:ext cx="3437062" cy="4582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5A8021-00C2-4C65-A698-437D458731A2}"/>
              </a:ext>
            </a:extLst>
          </p:cNvPr>
          <p:cNvSpPr txBox="1"/>
          <p:nvPr/>
        </p:nvSpPr>
        <p:spPr>
          <a:xfrm>
            <a:off x="1842966" y="3426320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arlow Solid Italic" panose="04030604020F02020D02" pitchFamily="82" charset="0"/>
              </a:rPr>
              <a:t> </a:t>
            </a:r>
            <a:r>
              <a:rPr lang="en-US" sz="1400" dirty="0">
                <a:latin typeface="Harlow Solid Italic" panose="04030604020F02020D02" pitchFamily="82" charset="0"/>
              </a:rPr>
              <a:t>Garr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254C2F-F1F2-4369-ABB4-ABAAABFC5421}"/>
              </a:ext>
            </a:extLst>
          </p:cNvPr>
          <p:cNvSpPr txBox="1"/>
          <p:nvPr/>
        </p:nvSpPr>
        <p:spPr>
          <a:xfrm>
            <a:off x="6207853" y="3840778"/>
            <a:ext cx="753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Rudi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841F72-C6D7-4FAE-BAAA-F707D858D248}"/>
              </a:ext>
            </a:extLst>
          </p:cNvPr>
          <p:cNvSpPr txBox="1"/>
          <p:nvPr/>
        </p:nvSpPr>
        <p:spPr>
          <a:xfrm>
            <a:off x="9781563" y="6309360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arlow Solid Italic" panose="04030604020F02020D02" pitchFamily="82" charset="0"/>
              </a:rPr>
              <a:t> </a:t>
            </a:r>
            <a:r>
              <a:rPr lang="en-US" sz="1400" dirty="0" err="1">
                <a:latin typeface="Harlow Solid Italic" panose="04030604020F02020D02" pitchFamily="82" charset="0"/>
              </a:rPr>
              <a:t>Kaat</a:t>
            </a:r>
            <a:endParaRPr lang="en-US" sz="14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01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Druk U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Dave Druk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2582-5F9C-E4AB-8FBF-C6661A1F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850" y="5079844"/>
            <a:ext cx="1436489" cy="141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24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Johnny Bench, SVS	          1. Randy Jones, OO</a:t>
            </a:r>
          </a:p>
          <a:p>
            <a:pPr marL="514350" indent="-514350">
              <a:buAutoNum type="arabicPeriod"/>
            </a:pPr>
            <a:r>
              <a:rPr lang="en-US" sz="1800" dirty="0"/>
              <a:t>Randy Jones, OO	          2. Gaylord Perry, OO</a:t>
            </a:r>
          </a:p>
          <a:p>
            <a:pPr marL="514350" indent="-514350">
              <a:buAutoNum type="arabicPeriod"/>
            </a:pPr>
            <a:r>
              <a:rPr lang="en-US" sz="1800" dirty="0"/>
              <a:t>Tony </a:t>
            </a:r>
            <a:r>
              <a:rPr lang="en-US" sz="1800" dirty="0" err="1"/>
              <a:t>Solaita</a:t>
            </a:r>
            <a:r>
              <a:rPr lang="en-US" sz="1800" dirty="0"/>
              <a:t>, REK	          3. Don Sutton, REK</a:t>
            </a:r>
          </a:p>
        </p:txBody>
      </p:sp>
      <p:pic>
        <p:nvPicPr>
          <p:cNvPr id="5" name="Picture 4" descr="A baseball player prepares to swing a bat&#10;&#10;Description automatically generated with medium confidence">
            <a:extLst>
              <a:ext uri="{FF2B5EF4-FFF2-40B4-BE49-F238E27FC236}">
                <a16:creationId xmlns:a16="http://schemas.microsoft.com/office/drawing/2014/main" id="{90C38B1C-1250-49E5-95CF-B69F90253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88" y="162842"/>
            <a:ext cx="2274307" cy="3368923"/>
          </a:xfrm>
          <a:prstGeom prst="rect">
            <a:avLst/>
          </a:prstGeom>
        </p:spPr>
      </p:pic>
      <p:pic>
        <p:nvPicPr>
          <p:cNvPr id="8" name="Picture 7" descr="A person throwing a baseball&#10;&#10;Description automatically generated with medium confidence">
            <a:extLst>
              <a:ext uri="{FF2B5EF4-FFF2-40B4-BE49-F238E27FC236}">
                <a16:creationId xmlns:a16="http://schemas.microsoft.com/office/drawing/2014/main" id="{23082597-F3A9-40D0-9C9E-4009C051A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88" y="162843"/>
            <a:ext cx="2579140" cy="342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ADF63F-E68C-429A-B7F6-75D89FD03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941" y="2993623"/>
            <a:ext cx="1007273" cy="932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63C344-448E-4979-A677-52DF0D2E9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238" y="2935765"/>
            <a:ext cx="928140" cy="8647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138C9F-9F54-42B9-88DF-EBBA436C24FF}"/>
              </a:ext>
            </a:extLst>
          </p:cNvPr>
          <p:cNvSpPr txBox="1"/>
          <p:nvPr/>
        </p:nvSpPr>
        <p:spPr>
          <a:xfrm>
            <a:off x="2426740" y="3492274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Johnny Bench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EB916E-E307-45AA-BD34-ACA6B5C9C2F3}"/>
              </a:ext>
            </a:extLst>
          </p:cNvPr>
          <p:cNvSpPr txBox="1"/>
          <p:nvPr/>
        </p:nvSpPr>
        <p:spPr>
          <a:xfrm>
            <a:off x="7486344" y="3594908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Randy Jones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55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Jim Todd, SVS	                        1. Larry Ridgeway, REK</a:t>
            </a:r>
          </a:p>
          <a:p>
            <a:pPr marL="514350" indent="-514350">
              <a:buAutoNum type="arabicPeriod"/>
            </a:pPr>
            <a:r>
              <a:rPr lang="en-US" sz="1800" dirty="0"/>
              <a:t>Will </a:t>
            </a:r>
            <a:r>
              <a:rPr lang="en-US" sz="1800" dirty="0" err="1"/>
              <a:t>McEnany</a:t>
            </a:r>
            <a:r>
              <a:rPr lang="en-US" sz="1800" dirty="0"/>
              <a:t>, REK	       2. Dev Toth, Tampico</a:t>
            </a:r>
          </a:p>
          <a:p>
            <a:pPr marL="514350" indent="-514350">
              <a:buAutoNum type="arabicPeriod"/>
            </a:pPr>
            <a:r>
              <a:rPr lang="en-US" sz="1800" dirty="0"/>
              <a:t>Rollie Fingers, </a:t>
            </a:r>
            <a:r>
              <a:rPr lang="en-US" sz="1800" dirty="0" err="1"/>
              <a:t>WSox</a:t>
            </a:r>
            <a:r>
              <a:rPr lang="en-US" sz="1800" dirty="0"/>
              <a:t>	       3. Jay Demarest, Olney	</a:t>
            </a:r>
          </a:p>
        </p:txBody>
      </p:sp>
      <p:pic>
        <p:nvPicPr>
          <p:cNvPr id="6" name="Picture 5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D2CF381E-A47A-4EB9-835D-A95894A7C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5" y="122574"/>
            <a:ext cx="2524566" cy="3509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CA3B76-055D-481A-9DEE-D61E218CC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242" y="2928946"/>
            <a:ext cx="1007273" cy="932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20F389-5289-4359-BF1D-39557485A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660" y="2786025"/>
            <a:ext cx="768938" cy="768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B4BFA2-0A15-41F2-84B8-D60615FA2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66" y="432924"/>
            <a:ext cx="2279594" cy="3199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D75376-0DEC-430A-86EC-C7EAD02FC00D}"/>
              </a:ext>
            </a:extLst>
          </p:cNvPr>
          <p:cNvSpPr txBox="1"/>
          <p:nvPr/>
        </p:nvSpPr>
        <p:spPr>
          <a:xfrm>
            <a:off x="8347728" y="2876375"/>
            <a:ext cx="2923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LARRY</a:t>
            </a:r>
          </a:p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RIDGEWAY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3DA895-3BCC-4812-B7F9-59BBAFAEDBD5}"/>
              </a:ext>
            </a:extLst>
          </p:cNvPr>
          <p:cNvSpPr txBox="1"/>
          <p:nvPr/>
        </p:nvSpPr>
        <p:spPr>
          <a:xfrm>
            <a:off x="7536888" y="311851"/>
            <a:ext cx="3734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ACD678-DB89-477A-A5E3-6B0D5B1E09F7}"/>
              </a:ext>
            </a:extLst>
          </p:cNvPr>
          <p:cNvSpPr txBox="1"/>
          <p:nvPr/>
        </p:nvSpPr>
        <p:spPr>
          <a:xfrm>
            <a:off x="2777286" y="3669671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Jim Todd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67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2" y="4637915"/>
            <a:ext cx="3712464" cy="1608383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George Foster, Stogies (.320)</a:t>
            </a:r>
          </a:p>
          <a:p>
            <a:pPr marL="0" indent="0">
              <a:buNone/>
            </a:pPr>
            <a:r>
              <a:rPr lang="en-US" sz="4000" b="1" dirty="0"/>
              <a:t>HR- Tony </a:t>
            </a:r>
            <a:r>
              <a:rPr lang="en-US" sz="4000" b="1" dirty="0" err="1"/>
              <a:t>Solaita</a:t>
            </a:r>
            <a:r>
              <a:rPr lang="en-US" sz="4000" b="1" dirty="0"/>
              <a:t>, REK (25)</a:t>
            </a:r>
          </a:p>
          <a:p>
            <a:pPr marL="0" indent="0">
              <a:buNone/>
            </a:pPr>
            <a:r>
              <a:rPr lang="en-US" sz="4000" b="1" dirty="0"/>
              <a:t>RBI- Johnny Bench, SVS (66)</a:t>
            </a:r>
          </a:p>
          <a:p>
            <a:pPr marL="0" indent="0">
              <a:buNone/>
            </a:pPr>
            <a:r>
              <a:rPr lang="en-US" sz="4000" b="1" dirty="0"/>
              <a:t>SB- Mickey Rivers, FWS (44)	</a:t>
            </a:r>
          </a:p>
          <a:p>
            <a:pPr marL="0" indent="0">
              <a:buNone/>
            </a:pPr>
            <a:r>
              <a:rPr lang="en-US" sz="4000" b="1" dirty="0"/>
              <a:t>ERA – Randy Jones, OO (1.88)</a:t>
            </a:r>
          </a:p>
          <a:p>
            <a:pPr marL="0" indent="0">
              <a:buNone/>
            </a:pPr>
            <a:r>
              <a:rPr lang="en-US" sz="4000" b="1" dirty="0"/>
              <a:t>Wins- Randy Jones, OO (14)</a:t>
            </a:r>
          </a:p>
          <a:p>
            <a:pPr marL="0" indent="0">
              <a:buNone/>
            </a:pPr>
            <a:r>
              <a:rPr lang="en-US" sz="4000" b="1" dirty="0"/>
              <a:t>Strikeouts – Frank Tanana, </a:t>
            </a:r>
            <a:r>
              <a:rPr lang="en-US" sz="4000" b="1" dirty="0" err="1"/>
              <a:t>DrukU</a:t>
            </a:r>
            <a:r>
              <a:rPr lang="en-US" sz="4000" b="1" dirty="0"/>
              <a:t>/FWS (115)</a:t>
            </a:r>
          </a:p>
          <a:p>
            <a:pPr marL="0" indent="0">
              <a:buNone/>
            </a:pPr>
            <a:r>
              <a:rPr lang="en-US" sz="4000" b="1" dirty="0"/>
              <a:t>Saves – Will </a:t>
            </a:r>
            <a:r>
              <a:rPr lang="en-US" sz="4000" b="1" dirty="0" err="1"/>
              <a:t>McEnany</a:t>
            </a:r>
            <a:r>
              <a:rPr lang="en-US" sz="4000" b="1" dirty="0"/>
              <a:t>, REK (12)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pic>
        <p:nvPicPr>
          <p:cNvPr id="6" name="Picture 5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B4037E31-E339-4200-9F49-BC17D51CC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7" y="44015"/>
            <a:ext cx="2902294" cy="3673789"/>
          </a:xfrm>
          <a:prstGeom prst="rect">
            <a:avLst/>
          </a:prstGeom>
        </p:spPr>
      </p:pic>
      <p:pic>
        <p:nvPicPr>
          <p:cNvPr id="8" name="Picture 7" descr="A baseball player prepares to swing a bat&#10;&#10;Description automatically generated with medium confidence">
            <a:extLst>
              <a:ext uri="{FF2B5EF4-FFF2-40B4-BE49-F238E27FC236}">
                <a16:creationId xmlns:a16="http://schemas.microsoft.com/office/drawing/2014/main" id="{E88924BF-5CA2-4A1D-8C54-C9EBD2D55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51" y="-5272"/>
            <a:ext cx="3064523" cy="3827464"/>
          </a:xfrm>
          <a:prstGeom prst="rect">
            <a:avLst/>
          </a:prstGeom>
        </p:spPr>
      </p:pic>
      <p:pic>
        <p:nvPicPr>
          <p:cNvPr id="12" name="Picture 11" descr="A person swinging a tennis racket&#10;&#10;Description automatically generated with medium confidence">
            <a:extLst>
              <a:ext uri="{FF2B5EF4-FFF2-40B4-BE49-F238E27FC236}">
                <a16:creationId xmlns:a16="http://schemas.microsoft.com/office/drawing/2014/main" id="{9C93D8CE-9D96-44E7-8AB5-9EB4E2BF8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30" y="1035277"/>
            <a:ext cx="3859477" cy="49586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C3FBB2-F360-4BB0-9081-C03EA2E07898}"/>
              </a:ext>
            </a:extLst>
          </p:cNvPr>
          <p:cNvSpPr txBox="1"/>
          <p:nvPr/>
        </p:nvSpPr>
        <p:spPr>
          <a:xfrm>
            <a:off x="1933514" y="3741789"/>
            <a:ext cx="115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Foster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27169-6A8A-424C-A144-8291DAB58102}"/>
              </a:ext>
            </a:extLst>
          </p:cNvPr>
          <p:cNvSpPr txBox="1"/>
          <p:nvPr/>
        </p:nvSpPr>
        <p:spPr>
          <a:xfrm>
            <a:off x="5411047" y="3741788"/>
            <a:ext cx="115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Bench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42CA16-6CF3-4BE2-9C6F-CF0DB210B0B5}"/>
              </a:ext>
            </a:extLst>
          </p:cNvPr>
          <p:cNvSpPr txBox="1"/>
          <p:nvPr/>
        </p:nvSpPr>
        <p:spPr>
          <a:xfrm>
            <a:off x="10008066" y="6010447"/>
            <a:ext cx="1048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 Jones</a:t>
            </a:r>
          </a:p>
        </p:txBody>
      </p:sp>
    </p:spTree>
    <p:extLst>
      <p:ext uri="{BB962C8B-B14F-4D97-AF65-F5344CB8AC3E}">
        <p14:creationId xmlns:p14="http://schemas.microsoft.com/office/powerpoint/2010/main" val="1789370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Olney Ogres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Jay Demarest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39B714-351D-F64D-FA5F-389684A8E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184" y="5022121"/>
            <a:ext cx="1479703" cy="13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36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Joe Morgan, </a:t>
            </a:r>
            <a:r>
              <a:rPr lang="en-US" sz="1800" dirty="0" err="1"/>
              <a:t>DrukU</a:t>
            </a:r>
            <a:r>
              <a:rPr lang="en-US" sz="1800" dirty="0"/>
              <a:t>	          1. Frank Tanana, FWS</a:t>
            </a:r>
          </a:p>
          <a:p>
            <a:pPr marL="514350" indent="-514350">
              <a:buAutoNum type="arabicPeriod"/>
            </a:pPr>
            <a:r>
              <a:rPr lang="en-US" sz="1800" dirty="0"/>
              <a:t>Rod Carew, </a:t>
            </a:r>
            <a:r>
              <a:rPr lang="en-US" sz="1800" dirty="0" err="1"/>
              <a:t>DrukU</a:t>
            </a:r>
            <a:r>
              <a:rPr lang="en-US" sz="1800" dirty="0"/>
              <a:t>	          2. Vida Blue, Stogies</a:t>
            </a:r>
          </a:p>
          <a:p>
            <a:pPr marL="514350" indent="-514350">
              <a:buAutoNum type="arabicPeriod"/>
            </a:pPr>
            <a:r>
              <a:rPr lang="en-US" sz="1800" dirty="0"/>
              <a:t>George Foster, Stogies	          3. Gary Nolan, SVS</a:t>
            </a:r>
          </a:p>
        </p:txBody>
      </p:sp>
      <p:pic>
        <p:nvPicPr>
          <p:cNvPr id="7" name="Picture 6" descr="A baseball player holding a bat&#10;&#10;Description automatically generated with medium confidence">
            <a:extLst>
              <a:ext uri="{FF2B5EF4-FFF2-40B4-BE49-F238E27FC236}">
                <a16:creationId xmlns:a16="http://schemas.microsoft.com/office/drawing/2014/main" id="{9ACAE0C7-BAD3-4A37-A897-BBD3C505E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18" y="165272"/>
            <a:ext cx="2207557" cy="3449307"/>
          </a:xfrm>
          <a:prstGeom prst="rect">
            <a:avLst/>
          </a:prstGeom>
        </p:spPr>
      </p:pic>
      <p:pic>
        <p:nvPicPr>
          <p:cNvPr id="11" name="Picture 10" descr="A baseball player running&#10;&#10;Description automatically generated with low confidence">
            <a:extLst>
              <a:ext uri="{FF2B5EF4-FFF2-40B4-BE49-F238E27FC236}">
                <a16:creationId xmlns:a16="http://schemas.microsoft.com/office/drawing/2014/main" id="{37448727-82C0-4A3A-A484-EAD35D189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46" y="574646"/>
            <a:ext cx="4074936" cy="27166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F45453-7377-4C59-9CBB-482D681F1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349" y="2882982"/>
            <a:ext cx="795309" cy="7820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5CE869-09C0-4E02-8284-E9406C8C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620" y="2609036"/>
            <a:ext cx="1039343" cy="1005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20A98B-51C8-4BBB-8E4C-9ACFAC80E1D9}"/>
              </a:ext>
            </a:extLst>
          </p:cNvPr>
          <p:cNvSpPr txBox="1"/>
          <p:nvPr/>
        </p:nvSpPr>
        <p:spPr>
          <a:xfrm>
            <a:off x="2616925" y="3626577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Joe Morgan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C0C47-56D4-4903-8CB3-7B871292A572}"/>
              </a:ext>
            </a:extLst>
          </p:cNvPr>
          <p:cNvSpPr txBox="1"/>
          <p:nvPr/>
        </p:nvSpPr>
        <p:spPr>
          <a:xfrm>
            <a:off x="7332099" y="3342015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Frank Tanana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73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Rollie Fingers, </a:t>
            </a:r>
            <a:r>
              <a:rPr lang="en-US" sz="1800" dirty="0" err="1"/>
              <a:t>WSox</a:t>
            </a:r>
            <a:r>
              <a:rPr lang="en-US" sz="1800" dirty="0"/>
              <a:t>              1. Joe </a:t>
            </a:r>
            <a:r>
              <a:rPr lang="en-US" sz="1800" dirty="0" err="1"/>
              <a:t>Deauseault</a:t>
            </a:r>
            <a:r>
              <a:rPr lang="en-US" sz="1800" dirty="0"/>
              <a:t>, </a:t>
            </a:r>
            <a:r>
              <a:rPr lang="en-US" sz="1800" dirty="0" err="1"/>
              <a:t>WSox</a:t>
            </a:r>
            <a:endParaRPr lang="en-US" sz="1800" dirty="0"/>
          </a:p>
          <a:p>
            <a:pPr marL="514350" indent="-514350">
              <a:buAutoNum type="arabicPeriod"/>
            </a:pPr>
            <a:r>
              <a:rPr lang="en-US" sz="1800" dirty="0"/>
              <a:t>Rawley Eastwick, SVS	       2. Mark Swindell, FWS</a:t>
            </a:r>
          </a:p>
          <a:p>
            <a:pPr marL="514350" indent="-514350">
              <a:buAutoNum type="arabicPeriod"/>
            </a:pPr>
            <a:r>
              <a:rPr lang="en-US" sz="1800" dirty="0"/>
              <a:t>Charlies Hough, BPM	       3. Ken Schulz, SVS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34863-3BF4-4A4A-A1D3-A771C9686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258" y="412995"/>
            <a:ext cx="4039334" cy="2919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ACD775-1494-4503-9F70-FAFFEFCF2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89" y="2562834"/>
            <a:ext cx="865848" cy="865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48" y="273123"/>
            <a:ext cx="2279594" cy="3199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370575" y="2641257"/>
            <a:ext cx="1892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JOE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DEAUSEAULT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3A06EB-B650-4420-8125-5ED2DA57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886" y="2562833"/>
            <a:ext cx="865848" cy="8658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3283BE-C902-433A-95F5-15EC6E49FFC9}"/>
              </a:ext>
            </a:extLst>
          </p:cNvPr>
          <p:cNvSpPr txBox="1"/>
          <p:nvPr/>
        </p:nvSpPr>
        <p:spPr>
          <a:xfrm>
            <a:off x="3190231" y="3376147"/>
            <a:ext cx="1565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Rollie Fingers	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14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188" y="4621883"/>
            <a:ext cx="3712464" cy="1608383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Rod Carew, </a:t>
            </a:r>
            <a:r>
              <a:rPr lang="en-US" sz="4000" b="1" dirty="0" err="1"/>
              <a:t>DrukU</a:t>
            </a:r>
            <a:r>
              <a:rPr lang="en-US" sz="4000" b="1" dirty="0"/>
              <a:t> (.350)</a:t>
            </a:r>
          </a:p>
          <a:p>
            <a:pPr marL="0" indent="0">
              <a:buNone/>
            </a:pPr>
            <a:r>
              <a:rPr lang="en-US" sz="4000" b="1" dirty="0"/>
              <a:t>HR- Jim Rice, BPM (19)</a:t>
            </a:r>
          </a:p>
          <a:p>
            <a:pPr marL="0" indent="0">
              <a:buNone/>
            </a:pPr>
            <a:r>
              <a:rPr lang="en-US" sz="4000" b="1" dirty="0"/>
              <a:t>RBI- Jim Rice, BPM (61)</a:t>
            </a:r>
          </a:p>
          <a:p>
            <a:pPr marL="0" indent="0">
              <a:buNone/>
            </a:pPr>
            <a:r>
              <a:rPr lang="en-US" sz="4000" b="1" dirty="0"/>
              <a:t>SB- Ron </a:t>
            </a:r>
            <a:r>
              <a:rPr lang="en-US" sz="4000" b="1" dirty="0" err="1"/>
              <a:t>LeFlore</a:t>
            </a:r>
            <a:r>
              <a:rPr lang="en-US" sz="4000" b="1" dirty="0"/>
              <a:t>, </a:t>
            </a:r>
            <a:r>
              <a:rPr lang="en-US" sz="4000" b="1" dirty="0" err="1"/>
              <a:t>WSox</a:t>
            </a:r>
            <a:r>
              <a:rPr lang="en-US" sz="4000" b="1" dirty="0"/>
              <a:t> (47)</a:t>
            </a:r>
          </a:p>
          <a:p>
            <a:pPr marL="0" indent="0">
              <a:buNone/>
            </a:pPr>
            <a:r>
              <a:rPr lang="en-US" sz="4000" b="1" dirty="0"/>
              <a:t>ERA – Wayne Garland, Gems (2.50)</a:t>
            </a:r>
          </a:p>
          <a:p>
            <a:pPr marL="0" indent="0">
              <a:buNone/>
            </a:pPr>
            <a:r>
              <a:rPr lang="en-US" sz="4000" b="1" dirty="0"/>
              <a:t>Wins- Frank Tanana, FWS (13)</a:t>
            </a:r>
          </a:p>
          <a:p>
            <a:pPr marL="0" indent="0">
              <a:buNone/>
            </a:pPr>
            <a:r>
              <a:rPr lang="en-US" sz="4000" b="1" dirty="0"/>
              <a:t>Strikeouts – Frank Tanana, FWS (124)</a:t>
            </a:r>
          </a:p>
          <a:p>
            <a:pPr marL="0" indent="0">
              <a:buNone/>
            </a:pPr>
            <a:r>
              <a:rPr lang="en-US" sz="4000" b="1" dirty="0"/>
              <a:t>Saves – Rollie Fingers, </a:t>
            </a:r>
            <a:r>
              <a:rPr lang="en-US" sz="4000" b="1" dirty="0" err="1"/>
              <a:t>Wsox</a:t>
            </a:r>
            <a:r>
              <a:rPr lang="en-US" sz="4000" b="1" dirty="0"/>
              <a:t> (15)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E75F8-A2F5-4C10-84C7-650C7EE20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25" y="56328"/>
            <a:ext cx="3046845" cy="3765864"/>
          </a:xfrm>
          <a:prstGeom prst="rect">
            <a:avLst/>
          </a:prstGeom>
        </p:spPr>
      </p:pic>
      <p:pic>
        <p:nvPicPr>
          <p:cNvPr id="9" name="Picture 8" descr="A baseball player running&#10;&#10;Description automatically generated">
            <a:extLst>
              <a:ext uri="{FF2B5EF4-FFF2-40B4-BE49-F238E27FC236}">
                <a16:creationId xmlns:a16="http://schemas.microsoft.com/office/drawing/2014/main" id="{550889AD-C0DA-4639-95AB-2ABA85B79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28" y="53912"/>
            <a:ext cx="3046845" cy="3808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E53A49-F3B4-4759-9773-7E640B764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407" y="822360"/>
            <a:ext cx="3518694" cy="57586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FC8D55-7003-4505-9F8D-9787B8B5F499}"/>
              </a:ext>
            </a:extLst>
          </p:cNvPr>
          <p:cNvSpPr txBox="1"/>
          <p:nvPr/>
        </p:nvSpPr>
        <p:spPr>
          <a:xfrm>
            <a:off x="1842966" y="3822192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Rice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9D86A-4C9C-4E58-ACDD-C295F2E4822C}"/>
              </a:ext>
            </a:extLst>
          </p:cNvPr>
          <p:cNvSpPr txBox="1"/>
          <p:nvPr/>
        </p:nvSpPr>
        <p:spPr>
          <a:xfrm>
            <a:off x="5362534" y="3813641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Le Flore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8661D5-DBB6-4D2B-AF40-50246F19E2CC}"/>
              </a:ext>
            </a:extLst>
          </p:cNvPr>
          <p:cNvSpPr txBox="1"/>
          <p:nvPr/>
        </p:nvSpPr>
        <p:spPr>
          <a:xfrm>
            <a:off x="9744365" y="6568256"/>
            <a:ext cx="1228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Tanana</a:t>
            </a:r>
          </a:p>
        </p:txBody>
      </p:sp>
    </p:spTree>
    <p:extLst>
      <p:ext uri="{BB962C8B-B14F-4D97-AF65-F5344CB8AC3E}">
        <p14:creationId xmlns:p14="http://schemas.microsoft.com/office/powerpoint/2010/main" val="3094647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Shenango Valley Storm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Ken Schulz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ECAA4-3190-E61C-4A3C-6E00DA644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482" y="5358297"/>
            <a:ext cx="1510079" cy="13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91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</a:t>
            </a:r>
            <a:r>
              <a:rPr lang="en-US" sz="1800" dirty="0"/>
              <a:t>		       </a:t>
            </a:r>
            <a:r>
              <a:rPr lang="en-US" sz="1800" b="1" dirty="0"/>
              <a:t>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Wayne Granger, Druk U		          1. Dave Druk, Druk U</a:t>
            </a:r>
          </a:p>
          <a:p>
            <a:pPr marL="514350" indent="-514350">
              <a:buAutoNum type="arabicPeriod"/>
            </a:pPr>
            <a:r>
              <a:rPr lang="en-US" sz="1800" dirty="0"/>
              <a:t>Joe </a:t>
            </a:r>
            <a:r>
              <a:rPr lang="en-US" sz="1800" dirty="0" err="1"/>
              <a:t>Hoener</a:t>
            </a:r>
            <a:r>
              <a:rPr lang="en-US" sz="1800" dirty="0"/>
              <a:t>, REK		          1. Paul Miller, LA</a:t>
            </a:r>
          </a:p>
          <a:p>
            <a:pPr marL="514350" indent="-514350">
              <a:buAutoNum type="arabicPeriod"/>
            </a:pPr>
            <a:r>
              <a:rPr lang="en-US" sz="1800" dirty="0"/>
              <a:t>Mudcat Grant, LA		          3. Larry Ridgeway, REK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F11354-A8F0-4F4A-A8BD-5A46921FA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719" y="2608044"/>
            <a:ext cx="994800" cy="978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452B7B-6D2D-42AB-8523-FB3192341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32" y="608808"/>
            <a:ext cx="2160178" cy="30317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464E7-91C6-4208-98A7-EE631F36C295}"/>
              </a:ext>
            </a:extLst>
          </p:cNvPr>
          <p:cNvSpPr txBox="1"/>
          <p:nvPr/>
        </p:nvSpPr>
        <p:spPr>
          <a:xfrm>
            <a:off x="7276829" y="201384"/>
            <a:ext cx="3670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0917E-DAE6-4409-863A-CDB62A6CDD64}"/>
              </a:ext>
            </a:extLst>
          </p:cNvPr>
          <p:cNvSpPr txBox="1"/>
          <p:nvPr/>
        </p:nvSpPr>
        <p:spPr>
          <a:xfrm>
            <a:off x="8254742" y="2999071"/>
            <a:ext cx="27111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DAVE DRUK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A0EBAE-7FBE-4FD3-83AF-1B83EF242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101" y="2646918"/>
            <a:ext cx="993396" cy="976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1A9295-9405-49AD-8C8B-1B297021359B}"/>
              </a:ext>
            </a:extLst>
          </p:cNvPr>
          <p:cNvSpPr txBox="1"/>
          <p:nvPr/>
        </p:nvSpPr>
        <p:spPr>
          <a:xfrm>
            <a:off x="2538253" y="3178151"/>
            <a:ext cx="1921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Wayne Granger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6" name="Picture 5" descr="A person wearing a baseball uniform&#10;&#10;Description automatically generated with medium confidence">
            <a:extLst>
              <a:ext uri="{FF2B5EF4-FFF2-40B4-BE49-F238E27FC236}">
                <a16:creationId xmlns:a16="http://schemas.microsoft.com/office/drawing/2014/main" id="{46025FD6-00CA-495A-8957-A49D445C0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86" y="146414"/>
            <a:ext cx="2475723" cy="30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46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Rod Carew, </a:t>
            </a:r>
            <a:r>
              <a:rPr lang="en-US" sz="1800" dirty="0" err="1"/>
              <a:t>DrukU</a:t>
            </a:r>
            <a:r>
              <a:rPr lang="en-US" sz="1800" dirty="0"/>
              <a:t>	          1. Tom </a:t>
            </a:r>
            <a:r>
              <a:rPr lang="en-US" sz="1800" dirty="0" err="1"/>
              <a:t>Seaver</a:t>
            </a:r>
            <a:r>
              <a:rPr lang="en-US" sz="1800" dirty="0"/>
              <a:t>, Gems</a:t>
            </a:r>
          </a:p>
          <a:p>
            <a:pPr marL="514350" indent="-514350">
              <a:buAutoNum type="arabicPeriod"/>
            </a:pPr>
            <a:r>
              <a:rPr lang="en-US" sz="1800" dirty="0"/>
              <a:t>Bill Robinson, LUC	          2. Steve Carlton, BPM</a:t>
            </a:r>
          </a:p>
          <a:p>
            <a:pPr marL="514350" indent="-514350">
              <a:buAutoNum type="arabicPeriod"/>
            </a:pPr>
            <a:r>
              <a:rPr lang="en-US" sz="1800" dirty="0"/>
              <a:t>George Foster, Stogies	          3. John Candelaria, REK</a:t>
            </a:r>
          </a:p>
          <a:p>
            <a:pPr marL="0" indent="0">
              <a:buNone/>
            </a:pPr>
            <a:r>
              <a:rPr lang="en-US" sz="1800" dirty="0"/>
              <a:t>			          3. Nino Espinosa, </a:t>
            </a:r>
            <a:r>
              <a:rPr lang="en-US" sz="1800" dirty="0" err="1"/>
              <a:t>DrukU</a:t>
            </a:r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F45453-7377-4C59-9CBB-482D681F1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816" y="2760325"/>
            <a:ext cx="714877" cy="702963"/>
          </a:xfrm>
          <a:prstGeom prst="rect">
            <a:avLst/>
          </a:prstGeom>
        </p:spPr>
      </p:pic>
      <p:pic>
        <p:nvPicPr>
          <p:cNvPr id="5" name="Picture 4" descr="A person swinging a baseball bat&#10;&#10;Description automatically generated">
            <a:extLst>
              <a:ext uri="{FF2B5EF4-FFF2-40B4-BE49-F238E27FC236}">
                <a16:creationId xmlns:a16="http://schemas.microsoft.com/office/drawing/2014/main" id="{EAACE778-9DCC-47C3-970E-10D6F872D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" y="367163"/>
            <a:ext cx="4256015" cy="3208637"/>
          </a:xfrm>
          <a:prstGeom prst="rect">
            <a:avLst/>
          </a:prstGeom>
        </p:spPr>
      </p:pic>
      <p:pic>
        <p:nvPicPr>
          <p:cNvPr id="9" name="Picture 8" descr="A baseball player pitching a ball&#10;&#10;Description automatically generated with medium confidence">
            <a:extLst>
              <a:ext uri="{FF2B5EF4-FFF2-40B4-BE49-F238E27FC236}">
                <a16:creationId xmlns:a16="http://schemas.microsoft.com/office/drawing/2014/main" id="{F72F7F57-51BB-44AF-A0AD-70234FA16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92" y="174842"/>
            <a:ext cx="3086419" cy="3549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FB6DD7-C025-4BE0-B885-354B3ACA4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492" y="2596460"/>
            <a:ext cx="859837" cy="866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23AF05-D8BC-42DC-9971-8EAA6EB56EA0}"/>
              </a:ext>
            </a:extLst>
          </p:cNvPr>
          <p:cNvSpPr txBox="1"/>
          <p:nvPr/>
        </p:nvSpPr>
        <p:spPr>
          <a:xfrm>
            <a:off x="2058667" y="3577427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Rod Carew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59FAC-ADD9-4FCF-A27F-4E8B1990D236}"/>
              </a:ext>
            </a:extLst>
          </p:cNvPr>
          <p:cNvSpPr txBox="1"/>
          <p:nvPr/>
        </p:nvSpPr>
        <p:spPr>
          <a:xfrm>
            <a:off x="7528289" y="3731366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Tom </a:t>
            </a:r>
            <a:r>
              <a:rPr lang="en-US" dirty="0" err="1">
                <a:latin typeface="Harlow Solid Italic" panose="04030604020F02020D02" pitchFamily="82" charset="0"/>
              </a:rPr>
              <a:t>Seaver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29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Dave </a:t>
            </a:r>
            <a:r>
              <a:rPr lang="en-US" sz="1800" dirty="0" err="1"/>
              <a:t>Heaverlo</a:t>
            </a:r>
            <a:r>
              <a:rPr lang="en-US" sz="1800" dirty="0"/>
              <a:t>, FWS             1. Ken Schulz, SVS</a:t>
            </a:r>
          </a:p>
          <a:p>
            <a:pPr marL="514350" indent="-514350">
              <a:buAutoNum type="arabicPeriod"/>
            </a:pPr>
            <a:r>
              <a:rPr lang="en-US" sz="1800" dirty="0"/>
              <a:t>Enrique Romo, SVS	       2. Dave Druk, </a:t>
            </a:r>
            <a:r>
              <a:rPr lang="en-US" sz="1800" dirty="0" err="1"/>
              <a:t>DrukU</a:t>
            </a:r>
            <a:endParaRPr lang="en-US" sz="1800" dirty="0"/>
          </a:p>
          <a:p>
            <a:pPr marL="514350" indent="-514350">
              <a:buAutoNum type="arabicPeriod"/>
            </a:pPr>
            <a:r>
              <a:rPr lang="en-US" sz="1800" dirty="0"/>
              <a:t>Gene Garber, BPM	       3. Jim Miller, Gems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48" y="273123"/>
            <a:ext cx="2279594" cy="3199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422236" y="2538821"/>
            <a:ext cx="2184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Ken </a:t>
            </a:r>
            <a:r>
              <a:rPr lang="en-US" dirty="0" err="1">
                <a:solidFill>
                  <a:schemeClr val="bg1"/>
                </a:solidFill>
                <a:latin typeface="Algerian" panose="04020705040A02060702" pitchFamily="82" charset="0"/>
              </a:rPr>
              <a:t>schulz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37284B-C0E0-40D0-8D48-778B7B47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04" y="2861987"/>
            <a:ext cx="821251" cy="794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58C52-D662-4D75-943F-8A5A86A97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176" y="457200"/>
            <a:ext cx="2306183" cy="31993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748B37-FBC3-4503-A07D-4974BC329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2461" y="2714764"/>
            <a:ext cx="1007273" cy="9326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CE7CC8-7F4C-4B88-BB4B-5858820659FF}"/>
              </a:ext>
            </a:extLst>
          </p:cNvPr>
          <p:cNvSpPr txBox="1"/>
          <p:nvPr/>
        </p:nvSpPr>
        <p:spPr>
          <a:xfrm>
            <a:off x="2595562" y="3647424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Dave </a:t>
            </a:r>
            <a:r>
              <a:rPr lang="en-US" dirty="0" err="1">
                <a:latin typeface="Harlow Solid Italic" panose="04030604020F02020D02" pitchFamily="82" charset="0"/>
              </a:rPr>
              <a:t>Heaverlo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9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1977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30852"/>
            <a:ext cx="3712464" cy="1709424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Rod Carew, </a:t>
            </a:r>
            <a:r>
              <a:rPr lang="en-US" sz="4000" b="1" dirty="0" err="1"/>
              <a:t>DrukU</a:t>
            </a:r>
            <a:r>
              <a:rPr lang="en-US" sz="4000" b="1" dirty="0"/>
              <a:t> (.374)</a:t>
            </a:r>
          </a:p>
          <a:p>
            <a:pPr marL="0" indent="0">
              <a:buNone/>
            </a:pPr>
            <a:r>
              <a:rPr lang="en-US" sz="4000" b="1" dirty="0"/>
              <a:t>HR- Willie </a:t>
            </a:r>
            <a:r>
              <a:rPr lang="en-US" sz="4000" b="1" dirty="0" err="1"/>
              <a:t>Stargell</a:t>
            </a:r>
            <a:r>
              <a:rPr lang="en-US" sz="4000" b="1" dirty="0"/>
              <a:t>, REK (26)</a:t>
            </a:r>
          </a:p>
          <a:p>
            <a:pPr marL="0" indent="0">
              <a:buNone/>
            </a:pPr>
            <a:r>
              <a:rPr lang="en-US" sz="4000" b="1" dirty="0"/>
              <a:t>RBI- Bob Watson, </a:t>
            </a:r>
            <a:r>
              <a:rPr lang="en-US" sz="4000" b="1" dirty="0" err="1"/>
              <a:t>DrukU</a:t>
            </a:r>
            <a:r>
              <a:rPr lang="en-US" sz="4000" b="1" dirty="0"/>
              <a:t> (70)</a:t>
            </a:r>
          </a:p>
          <a:p>
            <a:pPr marL="0" indent="0">
              <a:buNone/>
            </a:pPr>
            <a:r>
              <a:rPr lang="en-US" sz="4000" b="1" dirty="0"/>
              <a:t>SB- Cesar Cedeno, Gems (46)</a:t>
            </a:r>
          </a:p>
          <a:p>
            <a:pPr marL="0" indent="0">
              <a:buNone/>
            </a:pPr>
            <a:r>
              <a:rPr lang="en-US" sz="4000" b="1" dirty="0"/>
              <a:t>ERA – John Candelaria, REK (2.28)</a:t>
            </a:r>
          </a:p>
          <a:p>
            <a:pPr marL="0" indent="0">
              <a:buNone/>
            </a:pPr>
            <a:r>
              <a:rPr lang="en-US" sz="4000" b="1" dirty="0"/>
              <a:t>Wins- Tom </a:t>
            </a:r>
            <a:r>
              <a:rPr lang="en-US" sz="4000" b="1" dirty="0" err="1"/>
              <a:t>Seaver</a:t>
            </a:r>
            <a:r>
              <a:rPr lang="en-US" sz="4000" b="1" dirty="0"/>
              <a:t>, Gems (13)</a:t>
            </a:r>
          </a:p>
          <a:p>
            <a:pPr marL="0" indent="0">
              <a:buNone/>
            </a:pPr>
            <a:r>
              <a:rPr lang="en-US" sz="4000" b="1" dirty="0"/>
              <a:t>Strikeouts – Ron Guidry, JAX (158)</a:t>
            </a:r>
          </a:p>
          <a:p>
            <a:pPr marL="0" indent="0">
              <a:buNone/>
            </a:pPr>
            <a:r>
              <a:rPr lang="en-US" sz="4000" b="1" dirty="0"/>
              <a:t>Saves – Gene Garber, REK (13)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pic>
        <p:nvPicPr>
          <p:cNvPr id="6" name="Picture 5" descr="A picture containing baseball, player, person, outdoor&#10;&#10;Description automatically generated">
            <a:extLst>
              <a:ext uri="{FF2B5EF4-FFF2-40B4-BE49-F238E27FC236}">
                <a16:creationId xmlns:a16="http://schemas.microsoft.com/office/drawing/2014/main" id="{75EA0F22-18FB-4643-B46B-155C49760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0" y="401537"/>
            <a:ext cx="4345880" cy="2716175"/>
          </a:xfrm>
          <a:prstGeom prst="rect">
            <a:avLst/>
          </a:prstGeom>
        </p:spPr>
      </p:pic>
      <p:pic>
        <p:nvPicPr>
          <p:cNvPr id="8" name="Picture 7" descr="A person swinging a bat&#10;&#10;Description automatically generated with medium confidence">
            <a:extLst>
              <a:ext uri="{FF2B5EF4-FFF2-40B4-BE49-F238E27FC236}">
                <a16:creationId xmlns:a16="http://schemas.microsoft.com/office/drawing/2014/main" id="{FFC4E016-1669-470A-9462-49B813E6D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20" y="521390"/>
            <a:ext cx="3539073" cy="2477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B870E4-BDDF-4EC5-9C96-1E634986A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663" y="1336720"/>
            <a:ext cx="3248767" cy="49665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013630-8C24-4866-8866-A6AC58049258}"/>
              </a:ext>
            </a:extLst>
          </p:cNvPr>
          <p:cNvSpPr txBox="1"/>
          <p:nvPr/>
        </p:nvSpPr>
        <p:spPr>
          <a:xfrm>
            <a:off x="1980310" y="3191563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Carew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F34F60-4F09-4436-B219-65E309CD0C43}"/>
              </a:ext>
            </a:extLst>
          </p:cNvPr>
          <p:cNvSpPr txBox="1"/>
          <p:nvPr/>
        </p:nvSpPr>
        <p:spPr>
          <a:xfrm>
            <a:off x="6096000" y="3053064"/>
            <a:ext cx="1059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Watson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089079-AC8F-44FD-B8E4-E25B743A9D6F}"/>
              </a:ext>
            </a:extLst>
          </p:cNvPr>
          <p:cNvSpPr txBox="1"/>
          <p:nvPr/>
        </p:nvSpPr>
        <p:spPr>
          <a:xfrm>
            <a:off x="10097516" y="6303308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Harlow Solid Italic" panose="04030604020F02020D02" pitchFamily="82" charset="0"/>
              </a:rPr>
              <a:t>Seaver</a:t>
            </a:r>
            <a:endParaRPr lang="en-US" sz="14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14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Gems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Jim Miller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2FC01F-1AA7-A3CB-68FE-CCF142BA2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168" y="4832520"/>
            <a:ext cx="1730393" cy="17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62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Mike Vail, LUC	                           1. Mike Caldwell, Oysters</a:t>
            </a:r>
          </a:p>
          <a:p>
            <a:pPr marL="514350" indent="-514350">
              <a:buAutoNum type="arabicPeriod"/>
            </a:pPr>
            <a:r>
              <a:rPr lang="en-US" sz="1800" dirty="0"/>
              <a:t>Ron Cey, CBB	                           2. Bob Knepper, Gems</a:t>
            </a:r>
          </a:p>
          <a:p>
            <a:pPr marL="514350" indent="-514350">
              <a:buAutoNum type="arabicPeriod"/>
            </a:pPr>
            <a:r>
              <a:rPr lang="en-US" sz="1800" dirty="0"/>
              <a:t>Al Oliver, </a:t>
            </a:r>
            <a:r>
              <a:rPr lang="en-US" sz="1800" dirty="0" err="1"/>
              <a:t>WSox</a:t>
            </a:r>
            <a:r>
              <a:rPr lang="en-US" sz="1800" dirty="0"/>
              <a:t>	          3. Frank Tanana, Gems</a:t>
            </a:r>
          </a:p>
          <a:p>
            <a:pPr marL="0" indent="0">
              <a:buNone/>
            </a:pPr>
            <a:r>
              <a:rPr lang="en-US" sz="1800" dirty="0"/>
              <a:t>	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5E317-B3D2-4321-A90B-E56E7B66B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790" y="145237"/>
            <a:ext cx="3005548" cy="3318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FB406-3FC1-4B37-A95A-376AB8607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260" y="132693"/>
            <a:ext cx="2513359" cy="3558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765A45-20C4-454D-8D5A-645AE20EE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867" y="2539117"/>
            <a:ext cx="939703" cy="9241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5ED76A-5066-4178-B295-8015658D6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662" y="2684477"/>
            <a:ext cx="738420" cy="744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D45766-B535-4851-9E8C-3CCFE5478C8A}"/>
              </a:ext>
            </a:extLst>
          </p:cNvPr>
          <p:cNvSpPr txBox="1"/>
          <p:nvPr/>
        </p:nvSpPr>
        <p:spPr>
          <a:xfrm>
            <a:off x="2222035" y="3492274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Mike Vail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9957BA-3B2C-4656-9DD1-5E10FEAA6B41}"/>
              </a:ext>
            </a:extLst>
          </p:cNvPr>
          <p:cNvSpPr txBox="1"/>
          <p:nvPr/>
        </p:nvSpPr>
        <p:spPr>
          <a:xfrm>
            <a:off x="7368898" y="3688458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Mike Caldwell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07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Dave LaRoche, FWS               1. Jim Miller, Gems</a:t>
            </a:r>
          </a:p>
          <a:p>
            <a:pPr marL="514350" indent="-514350">
              <a:buAutoNum type="arabicPeriod"/>
            </a:pPr>
            <a:r>
              <a:rPr lang="en-US" sz="1800" dirty="0"/>
              <a:t>Gene Garber, REK	       2. Joe </a:t>
            </a:r>
            <a:r>
              <a:rPr lang="en-US" sz="1800" dirty="0" err="1"/>
              <a:t>Deauseault</a:t>
            </a:r>
            <a:r>
              <a:rPr lang="en-US" sz="1800" dirty="0"/>
              <a:t> </a:t>
            </a:r>
            <a:r>
              <a:rPr lang="en-US" sz="1800" dirty="0" err="1"/>
              <a:t>WSox</a:t>
            </a:r>
            <a:endParaRPr lang="en-US" sz="1800" dirty="0"/>
          </a:p>
          <a:p>
            <a:pPr marL="514350" indent="-514350">
              <a:buAutoNum type="arabicPeriod"/>
            </a:pPr>
            <a:r>
              <a:rPr lang="en-US" sz="1800" dirty="0"/>
              <a:t>Rollie Fingers, </a:t>
            </a:r>
            <a:r>
              <a:rPr lang="en-US" sz="1800" dirty="0" err="1"/>
              <a:t>WSox</a:t>
            </a:r>
            <a:r>
              <a:rPr lang="en-US" sz="1800" dirty="0"/>
              <a:t>              3. Andy </a:t>
            </a:r>
            <a:r>
              <a:rPr lang="en-US" sz="1800" dirty="0" err="1"/>
              <a:t>Luckhaupt</a:t>
            </a:r>
            <a:r>
              <a:rPr lang="en-US" sz="1800" dirty="0"/>
              <a:t>, LUC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48" y="273123"/>
            <a:ext cx="2279594" cy="3199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422236" y="2538821"/>
            <a:ext cx="2184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lgerian" panose="04020705040A02060702" pitchFamily="82" charset="0"/>
              </a:rPr>
              <a:t>JIM MILLER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37284B-C0E0-40D0-8D48-778B7B47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04" y="2717819"/>
            <a:ext cx="970265" cy="938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7E7746-1EF2-49DD-A44F-AA4580364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40" y="448094"/>
            <a:ext cx="2592343" cy="3199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D35FAA-ACBC-436C-B8D6-CEAC6A0B1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2742" y="2308521"/>
            <a:ext cx="1060225" cy="10559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01CD15-1285-4F5E-9C75-DCAA7D29D58F}"/>
              </a:ext>
            </a:extLst>
          </p:cNvPr>
          <p:cNvSpPr txBox="1"/>
          <p:nvPr/>
        </p:nvSpPr>
        <p:spPr>
          <a:xfrm>
            <a:off x="2500041" y="3655460"/>
            <a:ext cx="1893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Dave LaRoche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38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1978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30852"/>
            <a:ext cx="3712464" cy="1709424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Mike Vail, LUC (.332)</a:t>
            </a:r>
          </a:p>
          <a:p>
            <a:pPr marL="0" indent="0">
              <a:buNone/>
            </a:pPr>
            <a:r>
              <a:rPr lang="en-US" sz="4000" b="1" dirty="0"/>
              <a:t>HR- Bob Horner, Jax (26)</a:t>
            </a:r>
          </a:p>
          <a:p>
            <a:pPr marL="0" indent="0">
              <a:buNone/>
            </a:pPr>
            <a:r>
              <a:rPr lang="en-US" sz="4000" b="1" dirty="0"/>
              <a:t>RBI- George Foster, Tampico (65)</a:t>
            </a:r>
          </a:p>
          <a:p>
            <a:pPr marL="0" indent="0">
              <a:buNone/>
            </a:pPr>
            <a:r>
              <a:rPr lang="en-US" sz="4000" b="1" dirty="0"/>
              <a:t>SB- Miguel </a:t>
            </a:r>
            <a:r>
              <a:rPr lang="en-US" sz="4000" b="1" dirty="0" err="1"/>
              <a:t>Dilone</a:t>
            </a:r>
            <a:r>
              <a:rPr lang="en-US" sz="4000" b="1" dirty="0"/>
              <a:t>, REK (72)</a:t>
            </a:r>
          </a:p>
          <a:p>
            <a:pPr marL="0" indent="0">
              <a:buNone/>
            </a:pPr>
            <a:r>
              <a:rPr lang="en-US" sz="4000" b="1" dirty="0"/>
              <a:t>ERA – Mike Caldwell, Oysters (1.69)</a:t>
            </a:r>
          </a:p>
          <a:p>
            <a:pPr marL="0" indent="0">
              <a:buNone/>
            </a:pPr>
            <a:r>
              <a:rPr lang="en-US" sz="4000" b="1" dirty="0"/>
              <a:t>Wins- Bob Knepper, Gems , Mike Caldwell Oysters(14)</a:t>
            </a:r>
          </a:p>
          <a:p>
            <a:pPr marL="0" indent="0">
              <a:buNone/>
            </a:pPr>
            <a:r>
              <a:rPr lang="en-US" sz="4000" b="1" dirty="0"/>
              <a:t>Strikeouts – Ron Guidry, JAX (150)</a:t>
            </a:r>
          </a:p>
          <a:p>
            <a:pPr marL="0" indent="0">
              <a:buNone/>
            </a:pPr>
            <a:r>
              <a:rPr lang="en-US" sz="4000" b="1" dirty="0"/>
              <a:t>Saves – Rollie Fingers, </a:t>
            </a:r>
            <a:r>
              <a:rPr lang="en-US" sz="4000" b="1" dirty="0" err="1"/>
              <a:t>WSox</a:t>
            </a:r>
            <a:r>
              <a:rPr lang="en-US" sz="4000" b="1" dirty="0"/>
              <a:t> (13)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pic>
        <p:nvPicPr>
          <p:cNvPr id="9" name="Picture 8" descr="A person holding a baseball bat&#10;&#10;Description automatically generated">
            <a:extLst>
              <a:ext uri="{FF2B5EF4-FFF2-40B4-BE49-F238E27FC236}">
                <a16:creationId xmlns:a16="http://schemas.microsoft.com/office/drawing/2014/main" id="{C03490C8-2E7C-4E1F-864A-ADE1ECE3F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34" y="617724"/>
            <a:ext cx="2583257" cy="2896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BF7D9A-EFEF-456B-A60F-F6A4A0F4440B}"/>
              </a:ext>
            </a:extLst>
          </p:cNvPr>
          <p:cNvSpPr txBox="1"/>
          <p:nvPr/>
        </p:nvSpPr>
        <p:spPr>
          <a:xfrm>
            <a:off x="1668500" y="3437838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Horner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02274-E4F4-4068-80B7-ACED10C69FB4}"/>
              </a:ext>
            </a:extLst>
          </p:cNvPr>
          <p:cNvSpPr txBox="1"/>
          <p:nvPr/>
        </p:nvSpPr>
        <p:spPr>
          <a:xfrm>
            <a:off x="5658583" y="3518363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Harlow Solid Italic" panose="04030604020F02020D02" pitchFamily="82" charset="0"/>
              </a:rPr>
              <a:t>Dilone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51818-C920-4F22-8CB3-696CE1C44892}"/>
              </a:ext>
            </a:extLst>
          </p:cNvPr>
          <p:cNvSpPr txBox="1"/>
          <p:nvPr/>
        </p:nvSpPr>
        <p:spPr>
          <a:xfrm>
            <a:off x="9849832" y="6208745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Knepper</a:t>
            </a:r>
          </a:p>
        </p:txBody>
      </p:sp>
      <p:pic>
        <p:nvPicPr>
          <p:cNvPr id="6" name="Picture 5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176C9BF6-C65D-4C7A-AB26-52209A230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3" y="835122"/>
            <a:ext cx="3959592" cy="2639727"/>
          </a:xfrm>
          <a:prstGeom prst="rect">
            <a:avLst/>
          </a:prstGeom>
        </p:spPr>
      </p:pic>
      <p:pic>
        <p:nvPicPr>
          <p:cNvPr id="8" name="Picture 7" descr="A baseball player pitching a ball&#10;&#10;Description automatically generated">
            <a:extLst>
              <a:ext uri="{FF2B5EF4-FFF2-40B4-BE49-F238E27FC236}">
                <a16:creationId xmlns:a16="http://schemas.microsoft.com/office/drawing/2014/main" id="{28281652-E495-449D-9091-9F18D0BE1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714" y="716797"/>
            <a:ext cx="3286282" cy="54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20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Ft Worth Swindlers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Mark Swindell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4860C4-55E6-D36A-6CEA-836AD7635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234" y="5412146"/>
            <a:ext cx="1301560" cy="12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11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1979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Oscar Gamble, DOE                     1. Dan </a:t>
            </a:r>
            <a:r>
              <a:rPr lang="en-US" sz="1800" dirty="0" err="1"/>
              <a:t>Schatzeder</a:t>
            </a:r>
            <a:r>
              <a:rPr lang="en-US" sz="1800" dirty="0"/>
              <a:t>, HHH</a:t>
            </a:r>
          </a:p>
          <a:p>
            <a:pPr marL="514350" indent="-514350">
              <a:buAutoNum type="arabicPeriod"/>
            </a:pPr>
            <a:r>
              <a:rPr lang="en-US" sz="1800" dirty="0"/>
              <a:t>Jim Morrison, REK	             2. Gaylord Perry, LUC/FWS/BPM</a:t>
            </a:r>
          </a:p>
          <a:p>
            <a:pPr marL="514350" indent="-514350">
              <a:buAutoNum type="arabicPeriod"/>
            </a:pPr>
            <a:r>
              <a:rPr lang="en-US" sz="1800" dirty="0" err="1"/>
              <a:t>Sixto</a:t>
            </a:r>
            <a:r>
              <a:rPr lang="en-US" sz="1800" dirty="0"/>
              <a:t> </a:t>
            </a:r>
            <a:r>
              <a:rPr lang="en-US" sz="1800" dirty="0" err="1"/>
              <a:t>Lezcano</a:t>
            </a:r>
            <a:r>
              <a:rPr lang="en-US" sz="1800" dirty="0"/>
              <a:t>, CBH	             3. Tom </a:t>
            </a:r>
            <a:r>
              <a:rPr lang="en-US" sz="1800" dirty="0" err="1"/>
              <a:t>Seaver</a:t>
            </a:r>
            <a:r>
              <a:rPr lang="en-US" sz="1800" dirty="0"/>
              <a:t>, Hemp		</a:t>
            </a:r>
          </a:p>
        </p:txBody>
      </p:sp>
      <p:pic>
        <p:nvPicPr>
          <p:cNvPr id="5" name="Picture 4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853B32C5-E50E-422D-A2CD-AC9AD73D9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2" y="842633"/>
            <a:ext cx="4653420" cy="2435290"/>
          </a:xfrm>
          <a:prstGeom prst="rect">
            <a:avLst/>
          </a:prstGeom>
        </p:spPr>
      </p:pic>
      <p:pic>
        <p:nvPicPr>
          <p:cNvPr id="10" name="Picture 9" descr="A logo with a graphic design&#10;&#10;Description automatically generated with low confidence">
            <a:extLst>
              <a:ext uri="{FF2B5EF4-FFF2-40B4-BE49-F238E27FC236}">
                <a16:creationId xmlns:a16="http://schemas.microsoft.com/office/drawing/2014/main" id="{4DD2B06C-B011-45EB-90D6-75E4A7334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95" y="2679294"/>
            <a:ext cx="1118695" cy="1118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EE21C-38F9-4334-A3E2-CB0063790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592" y="205778"/>
            <a:ext cx="2476792" cy="3223222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762712F-499F-4F13-AE44-53AEAC2C9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85" y="2666064"/>
            <a:ext cx="1223718" cy="1223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1D51A4-5413-48BC-8E72-60C06E964BF6}"/>
              </a:ext>
            </a:extLst>
          </p:cNvPr>
          <p:cNvSpPr txBox="1"/>
          <p:nvPr/>
        </p:nvSpPr>
        <p:spPr>
          <a:xfrm>
            <a:off x="2077616" y="3335341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Oscar Gamble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A4051B-40FC-4A5E-9F81-4B309F101693}"/>
              </a:ext>
            </a:extLst>
          </p:cNvPr>
          <p:cNvSpPr txBox="1"/>
          <p:nvPr/>
        </p:nvSpPr>
        <p:spPr>
          <a:xfrm>
            <a:off x="8174240" y="3450112"/>
            <a:ext cx="1851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Dan </a:t>
            </a:r>
            <a:r>
              <a:rPr lang="en-US" dirty="0" err="1">
                <a:latin typeface="Harlow Solid Italic" panose="04030604020F02020D02" pitchFamily="82" charset="0"/>
              </a:rPr>
              <a:t>Schatzeder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72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1979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Bruce Sutter, DOE             1. Ken Schulz, SVS</a:t>
            </a:r>
          </a:p>
          <a:p>
            <a:pPr marL="514350" indent="-514350">
              <a:buAutoNum type="arabicPeriod"/>
            </a:pPr>
            <a:r>
              <a:rPr lang="en-US" sz="1800" dirty="0"/>
              <a:t>Greg Minton, 	JUM 	  2. AJ </a:t>
            </a:r>
            <a:r>
              <a:rPr lang="en-US" sz="1800" dirty="0" err="1"/>
              <a:t>Luckhaupt</a:t>
            </a:r>
            <a:r>
              <a:rPr lang="en-US" sz="1800" dirty="0"/>
              <a:t>, BPM</a:t>
            </a:r>
          </a:p>
          <a:p>
            <a:pPr marL="514350" indent="-514350">
              <a:buAutoNum type="arabicPeriod"/>
            </a:pPr>
            <a:r>
              <a:rPr lang="en-US" sz="1800" dirty="0"/>
              <a:t>Jim Kern, BPM	  3. Tim Leslie, DOE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36" y="273123"/>
            <a:ext cx="2470406" cy="3467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373912" y="2812152"/>
            <a:ext cx="218414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lgerian" panose="04020705040A02060702" pitchFamily="82" charset="0"/>
              </a:rPr>
              <a:t>Ken </a:t>
            </a:r>
            <a:r>
              <a:rPr lang="en-US" sz="1600" dirty="0" err="1">
                <a:solidFill>
                  <a:schemeClr val="bg1"/>
                </a:solidFill>
                <a:latin typeface="Algerian" panose="04020705040A02060702" pitchFamily="82" charset="0"/>
              </a:rPr>
              <a:t>schulz</a:t>
            </a:r>
            <a:endParaRPr lang="en-US" sz="16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pic>
        <p:nvPicPr>
          <p:cNvPr id="6" name="Picture 5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B644CD6F-3164-4D43-88D7-825DC7EEF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87" y="322117"/>
            <a:ext cx="2673174" cy="3341467"/>
          </a:xfrm>
          <a:prstGeom prst="rect">
            <a:avLst/>
          </a:prstGeom>
        </p:spPr>
      </p:pic>
      <p:pic>
        <p:nvPicPr>
          <p:cNvPr id="17" name="Picture 16" descr="A logo with a graphic design&#10;&#10;Description automatically generated with low confidence">
            <a:extLst>
              <a:ext uri="{FF2B5EF4-FFF2-40B4-BE49-F238E27FC236}">
                <a16:creationId xmlns:a16="http://schemas.microsoft.com/office/drawing/2014/main" id="{775BFD1D-65B4-4C67-9119-1F2E447E5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10" y="2658648"/>
            <a:ext cx="927741" cy="92774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8467B85-F7D1-4349-A725-065EC8EE0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742" y="2475988"/>
            <a:ext cx="1287883" cy="12878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D45ACA-ABA1-427E-BDCE-56714485900F}"/>
              </a:ext>
            </a:extLst>
          </p:cNvPr>
          <p:cNvSpPr txBox="1"/>
          <p:nvPr/>
        </p:nvSpPr>
        <p:spPr>
          <a:xfrm>
            <a:off x="2462995" y="3657183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Bruce Sutter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88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baseball bat&#10;&#10;Description automatically generated">
            <a:extLst>
              <a:ext uri="{FF2B5EF4-FFF2-40B4-BE49-F238E27FC236}">
                <a16:creationId xmlns:a16="http://schemas.microsoft.com/office/drawing/2014/main" id="{86B06809-B6CB-4F6C-B14F-FA6FE7EEB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352"/>
          <a:stretch/>
        </p:blipFill>
        <p:spPr>
          <a:xfrm>
            <a:off x="198312" y="71915"/>
            <a:ext cx="3735009" cy="3749132"/>
          </a:xfrm>
          <a:prstGeom prst="rect">
            <a:avLst/>
          </a:prstGeom>
        </p:spPr>
      </p:pic>
      <p:pic>
        <p:nvPicPr>
          <p:cNvPr id="9" name="Picture 8" descr="A baseball player prepares to swing a bat&#10;&#10;Description automatically generated with medium confidence">
            <a:extLst>
              <a:ext uri="{FF2B5EF4-FFF2-40B4-BE49-F238E27FC236}">
                <a16:creationId xmlns:a16="http://schemas.microsoft.com/office/drawing/2014/main" id="{31C9AEA7-608A-41FC-B054-6004381C3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" r="3" b="15301"/>
          <a:stretch/>
        </p:blipFill>
        <p:spPr>
          <a:xfrm>
            <a:off x="4247755" y="10"/>
            <a:ext cx="3806653" cy="3821037"/>
          </a:xfrm>
          <a:prstGeom prst="rect">
            <a:avLst/>
          </a:prstGeom>
        </p:spPr>
      </p:pic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92205"/>
            <a:ext cx="3712464" cy="1608383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Rico Carty, Druk U (.403)</a:t>
            </a:r>
          </a:p>
          <a:p>
            <a:pPr marL="0" indent="0">
              <a:buNone/>
            </a:pPr>
            <a:r>
              <a:rPr lang="en-US" sz="4000" b="1" dirty="0"/>
              <a:t>HR- Willie </a:t>
            </a:r>
            <a:r>
              <a:rPr lang="en-US" sz="4000" b="1" dirty="0" err="1"/>
              <a:t>Stargell</a:t>
            </a:r>
            <a:r>
              <a:rPr lang="en-US" sz="4000" b="1" dirty="0"/>
              <a:t> REK, Johnny Bench LA, Rico Carty Druk U (21)</a:t>
            </a:r>
          </a:p>
          <a:p>
            <a:pPr marL="0" indent="0">
              <a:buNone/>
            </a:pPr>
            <a:r>
              <a:rPr lang="en-US" sz="4000" b="1" dirty="0"/>
              <a:t>RBI- Rico Carty, Druk U (72)</a:t>
            </a:r>
          </a:p>
          <a:p>
            <a:pPr marL="0" indent="0">
              <a:buNone/>
            </a:pPr>
            <a:r>
              <a:rPr lang="en-US" sz="4000" b="1" dirty="0"/>
              <a:t>SB- Tommy Harper, GEMS (24)</a:t>
            </a:r>
          </a:p>
          <a:p>
            <a:pPr marL="0" indent="0">
              <a:buNone/>
            </a:pPr>
            <a:r>
              <a:rPr lang="en-US" sz="4000" b="1" dirty="0"/>
              <a:t>ERA – Stan </a:t>
            </a:r>
            <a:r>
              <a:rPr lang="en-US" sz="4000" b="1" dirty="0" err="1"/>
              <a:t>Bahnsen</a:t>
            </a:r>
            <a:r>
              <a:rPr lang="en-US" sz="4000" b="1" dirty="0"/>
              <a:t>, Olney (2.49)</a:t>
            </a:r>
          </a:p>
          <a:p>
            <a:pPr marL="0" indent="0">
              <a:buNone/>
            </a:pPr>
            <a:r>
              <a:rPr lang="en-US" sz="4000" b="1" dirty="0"/>
              <a:t>Wins- Jim Palmer, JAX (12)</a:t>
            </a:r>
          </a:p>
          <a:p>
            <a:pPr marL="0" indent="0">
              <a:buNone/>
            </a:pPr>
            <a:r>
              <a:rPr lang="en-US" sz="4000" b="1" dirty="0"/>
              <a:t>Strikeouts – Sam McDowell, 45ers (111)</a:t>
            </a:r>
          </a:p>
          <a:p>
            <a:pPr marL="0" indent="0">
              <a:buNone/>
            </a:pPr>
            <a:r>
              <a:rPr lang="en-US" sz="4000" b="1" dirty="0"/>
              <a:t>Saves – Wayne Granger, Druk U (22)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7F2E07-698B-47EC-9CFA-F2487AD8A9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1" r="7685" b="2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2B1687-BD23-4191-9B05-B0EC2ABF4070}"/>
              </a:ext>
            </a:extLst>
          </p:cNvPr>
          <p:cNvSpPr txBox="1"/>
          <p:nvPr/>
        </p:nvSpPr>
        <p:spPr>
          <a:xfrm>
            <a:off x="1536920" y="3576072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Harlow Solid Italic" panose="04030604020F02020D02" pitchFamily="82" charset="0"/>
            </a:endParaRPr>
          </a:p>
          <a:p>
            <a:r>
              <a:rPr lang="en-US" sz="1400" dirty="0" err="1">
                <a:latin typeface="Harlow Solid Italic" panose="04030604020F02020D02" pitchFamily="82" charset="0"/>
              </a:rPr>
              <a:t>Stargell</a:t>
            </a:r>
            <a:endParaRPr lang="en-US" sz="1400" dirty="0">
              <a:latin typeface="Harlow Solid Italic" panose="04030604020F02020D02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34E44-D052-4B17-AD47-8E72CB05DCE5}"/>
              </a:ext>
            </a:extLst>
          </p:cNvPr>
          <p:cNvSpPr txBox="1"/>
          <p:nvPr/>
        </p:nvSpPr>
        <p:spPr>
          <a:xfrm>
            <a:off x="5784675" y="3806828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Bench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EAB260-8288-49A1-8A90-E6B12DC0381A}"/>
              </a:ext>
            </a:extLst>
          </p:cNvPr>
          <p:cNvSpPr txBox="1"/>
          <p:nvPr/>
        </p:nvSpPr>
        <p:spPr>
          <a:xfrm>
            <a:off x="9773412" y="6309354"/>
            <a:ext cx="989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McDowell</a:t>
            </a:r>
          </a:p>
        </p:txBody>
      </p:sp>
    </p:spTree>
    <p:extLst>
      <p:ext uri="{BB962C8B-B14F-4D97-AF65-F5344CB8AC3E}">
        <p14:creationId xmlns:p14="http://schemas.microsoft.com/office/powerpoint/2010/main" val="2492579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30852"/>
            <a:ext cx="3712464" cy="1709424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Oscar Gamble, DOE (.374)</a:t>
            </a:r>
          </a:p>
          <a:p>
            <a:pPr marL="0" indent="0">
              <a:buNone/>
            </a:pPr>
            <a:r>
              <a:rPr lang="en-US" sz="4000" b="1" dirty="0"/>
              <a:t>HR- Jim Spencer, BPM (27)</a:t>
            </a:r>
          </a:p>
          <a:p>
            <a:pPr marL="0" indent="0">
              <a:buNone/>
            </a:pPr>
            <a:r>
              <a:rPr lang="en-US" sz="4000" b="1" dirty="0"/>
              <a:t>RBI- Jim Morrison, REK (78)</a:t>
            </a:r>
          </a:p>
          <a:p>
            <a:pPr marL="0" indent="0">
              <a:buNone/>
            </a:pPr>
            <a:r>
              <a:rPr lang="en-US" sz="4000" b="1" dirty="0"/>
              <a:t>SB- Willie Wilson, CBH (50)</a:t>
            </a:r>
          </a:p>
          <a:p>
            <a:pPr marL="0" indent="0">
              <a:buNone/>
            </a:pPr>
            <a:r>
              <a:rPr lang="en-US" sz="4000" b="1" dirty="0"/>
              <a:t>ERA – Pete Redfern, Gems (2.21)</a:t>
            </a:r>
          </a:p>
          <a:p>
            <a:pPr marL="0" indent="0">
              <a:buNone/>
            </a:pPr>
            <a:r>
              <a:rPr lang="en-US" sz="4000" b="1" dirty="0"/>
              <a:t>Wins- Gaylord Perry, LUC/FWS/BPM (14)</a:t>
            </a:r>
          </a:p>
          <a:p>
            <a:pPr marL="0" indent="0">
              <a:buNone/>
            </a:pPr>
            <a:r>
              <a:rPr lang="en-US" sz="4000" b="1" dirty="0"/>
              <a:t>Strikeouts –Ron Guidry, JAX  (137)</a:t>
            </a:r>
          </a:p>
          <a:p>
            <a:pPr marL="0" indent="0">
              <a:buNone/>
            </a:pPr>
            <a:r>
              <a:rPr lang="en-US" sz="4000" b="1" dirty="0"/>
              <a:t>Saves – Jim Kern, BPM (14)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F7D9A-EFEF-456B-A60F-F6A4A0F4440B}"/>
              </a:ext>
            </a:extLst>
          </p:cNvPr>
          <p:cNvSpPr txBox="1"/>
          <p:nvPr/>
        </p:nvSpPr>
        <p:spPr>
          <a:xfrm>
            <a:off x="1975458" y="3668571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Spencer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02274-E4F4-4068-80B7-ACED10C69FB4}"/>
              </a:ext>
            </a:extLst>
          </p:cNvPr>
          <p:cNvSpPr txBox="1"/>
          <p:nvPr/>
        </p:nvSpPr>
        <p:spPr>
          <a:xfrm>
            <a:off x="5211830" y="3634696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Morrison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51818-C920-4F22-8CB3-696CE1C44892}"/>
              </a:ext>
            </a:extLst>
          </p:cNvPr>
          <p:cNvSpPr txBox="1"/>
          <p:nvPr/>
        </p:nvSpPr>
        <p:spPr>
          <a:xfrm>
            <a:off x="9653889" y="5615607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Perry</a:t>
            </a:r>
          </a:p>
        </p:txBody>
      </p:sp>
      <p:pic>
        <p:nvPicPr>
          <p:cNvPr id="10" name="Picture 9" descr="A baseball player holding a bat&#10;&#10;Description automatically generated with medium confidence">
            <a:extLst>
              <a:ext uri="{FF2B5EF4-FFF2-40B4-BE49-F238E27FC236}">
                <a16:creationId xmlns:a16="http://schemas.microsoft.com/office/drawing/2014/main" id="{BE14C371-81E0-493E-8903-C20F97AE9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26" y="553048"/>
            <a:ext cx="2430201" cy="3113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CAC58-6DB4-4051-B763-B15CDAFE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052" y="548640"/>
            <a:ext cx="2059891" cy="3163715"/>
          </a:xfrm>
          <a:prstGeom prst="rect">
            <a:avLst/>
          </a:prstGeom>
        </p:spPr>
      </p:pic>
      <p:pic>
        <p:nvPicPr>
          <p:cNvPr id="14" name="Picture 13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56DD1CC0-F1EB-4F43-937A-259E72CE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90" y="523435"/>
            <a:ext cx="3865500" cy="50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21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Jacksonville Braves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John Cody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E90623F-5796-CEB9-2BDA-525EDFDE9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09" y="5330330"/>
            <a:ext cx="1376346" cy="137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57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Lonnie Smith, FWS	             1. Mike Norris, Gems</a:t>
            </a:r>
          </a:p>
          <a:p>
            <a:pPr marL="514350" indent="-514350">
              <a:buAutoNum type="arabicPeriod"/>
            </a:pPr>
            <a:r>
              <a:rPr lang="en-US" sz="1800" dirty="0"/>
              <a:t>George Brett, </a:t>
            </a:r>
            <a:r>
              <a:rPr lang="en-US" sz="1800" dirty="0" err="1"/>
              <a:t>WSox</a:t>
            </a:r>
            <a:r>
              <a:rPr lang="en-US" sz="1800" dirty="0"/>
              <a:t>	             2. Steve Stone, Doe Run</a:t>
            </a:r>
          </a:p>
          <a:p>
            <a:pPr marL="514350" indent="-514350">
              <a:buAutoNum type="arabicPeriod"/>
            </a:pPr>
            <a:r>
              <a:rPr lang="en-US" sz="1800" dirty="0"/>
              <a:t>Mike Schmidt, FWS	             3. Jerry Reuss, Jumble	</a:t>
            </a:r>
          </a:p>
        </p:txBody>
      </p:sp>
      <p:pic>
        <p:nvPicPr>
          <p:cNvPr id="5" name="Picture 4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19627353-E5BD-467B-9FB0-398FC79B2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019" y="167951"/>
            <a:ext cx="2402599" cy="3559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96D9A5-753A-4A45-9301-7992FBB39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596" y="2671372"/>
            <a:ext cx="1060225" cy="1055984"/>
          </a:xfrm>
          <a:prstGeom prst="rect">
            <a:avLst/>
          </a:prstGeom>
        </p:spPr>
      </p:pic>
      <p:pic>
        <p:nvPicPr>
          <p:cNvPr id="7" name="Picture 6" descr="A person wearing a baseball hat&#10;&#10;Description automatically generated with low confidence">
            <a:extLst>
              <a:ext uri="{FF2B5EF4-FFF2-40B4-BE49-F238E27FC236}">
                <a16:creationId xmlns:a16="http://schemas.microsoft.com/office/drawing/2014/main" id="{C383B47C-8BAA-4E15-BBE7-913AE3AB6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262" y="318634"/>
            <a:ext cx="3229171" cy="3229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743D5-ACB8-4F01-BE49-8DE9E8989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206" y="2697528"/>
            <a:ext cx="1102600" cy="10667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17A371-8698-4F48-B7A3-116595D58C42}"/>
              </a:ext>
            </a:extLst>
          </p:cNvPr>
          <p:cNvSpPr txBox="1"/>
          <p:nvPr/>
        </p:nvSpPr>
        <p:spPr>
          <a:xfrm>
            <a:off x="2671318" y="3579605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Lonnie Smith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E481-028E-4023-A09F-8A2D7E3D5A26}"/>
              </a:ext>
            </a:extLst>
          </p:cNvPr>
          <p:cNvSpPr txBox="1"/>
          <p:nvPr/>
        </p:nvSpPr>
        <p:spPr>
          <a:xfrm>
            <a:off x="7838789" y="3710641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Mike Norris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41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Dan </a:t>
            </a:r>
            <a:r>
              <a:rPr lang="en-US" sz="1800" dirty="0" err="1"/>
              <a:t>Quisenberry</a:t>
            </a:r>
            <a:r>
              <a:rPr lang="en-US" sz="1800" dirty="0"/>
              <a:t>, WOBs     1. Mark Swindell, FWS</a:t>
            </a:r>
          </a:p>
          <a:p>
            <a:pPr marL="514350" indent="-514350">
              <a:buAutoNum type="arabicPeriod"/>
            </a:pPr>
            <a:r>
              <a:rPr lang="en-US" sz="1800" dirty="0"/>
              <a:t>Dave Smith, </a:t>
            </a:r>
            <a:r>
              <a:rPr lang="en-US" sz="1800" dirty="0" err="1"/>
              <a:t>WSox</a:t>
            </a:r>
            <a:r>
              <a:rPr lang="en-US" sz="1800" dirty="0"/>
              <a:t>	     2. Jim Miller, Gems</a:t>
            </a:r>
          </a:p>
          <a:p>
            <a:pPr marL="514350" indent="-514350">
              <a:buAutoNum type="arabicPeriod"/>
            </a:pPr>
            <a:r>
              <a:rPr lang="en-US" sz="1800" dirty="0"/>
              <a:t>JR Richard, Bears/SVS	     3. Gil Palladino, WOBs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36" y="273123"/>
            <a:ext cx="2470406" cy="3467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295480" y="2728262"/>
            <a:ext cx="1768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Mark </a:t>
            </a:r>
            <a:r>
              <a:rPr lang="en-US" sz="1400" dirty="0" err="1">
                <a:solidFill>
                  <a:schemeClr val="bg1"/>
                </a:solidFill>
                <a:latin typeface="Algerian" panose="04020705040A02060702" pitchFamily="82" charset="0"/>
              </a:rPr>
              <a:t>swindell</a:t>
            </a:r>
            <a:endParaRPr lang="en-US" sz="1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EE18E-E3C7-4C62-A546-71D7D821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742" y="2401958"/>
            <a:ext cx="1166230" cy="1128304"/>
          </a:xfrm>
          <a:prstGeom prst="rect">
            <a:avLst/>
          </a:prstGeom>
        </p:spPr>
      </p:pic>
      <p:pic>
        <p:nvPicPr>
          <p:cNvPr id="5" name="Picture 4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ABFB438E-30DE-4971-9DAC-224C437AF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16" y="457200"/>
            <a:ext cx="2744921" cy="302887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12DB6C-C98E-459C-B53F-C0A5845E8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12" y="2258583"/>
            <a:ext cx="1314688" cy="13146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1FB86-AAB7-4107-A704-1DAA73D1CDA0}"/>
              </a:ext>
            </a:extLst>
          </p:cNvPr>
          <p:cNvSpPr txBox="1"/>
          <p:nvPr/>
        </p:nvSpPr>
        <p:spPr>
          <a:xfrm>
            <a:off x="2458095" y="3573946"/>
            <a:ext cx="1820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Dan </a:t>
            </a:r>
            <a:r>
              <a:rPr lang="en-US" dirty="0" err="1">
                <a:latin typeface="Harlow Solid Italic" panose="04030604020F02020D02" pitchFamily="82" charset="0"/>
              </a:rPr>
              <a:t>Quisenberry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98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30852"/>
            <a:ext cx="3712464" cy="1709424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Lonnie Smith, FWS (.340)</a:t>
            </a:r>
          </a:p>
          <a:p>
            <a:pPr marL="0" indent="0">
              <a:buNone/>
            </a:pPr>
            <a:r>
              <a:rPr lang="en-US" sz="4000" b="1" dirty="0"/>
              <a:t>HR- Reggie Jackson, Jax/SVS (27)</a:t>
            </a:r>
          </a:p>
          <a:p>
            <a:pPr marL="0" indent="0">
              <a:buNone/>
            </a:pPr>
            <a:r>
              <a:rPr lang="en-US" sz="4000" b="1" dirty="0"/>
              <a:t>RBI- Mike Schmidt, FWS (75)</a:t>
            </a:r>
          </a:p>
          <a:p>
            <a:pPr marL="0" indent="0">
              <a:buNone/>
            </a:pPr>
            <a:r>
              <a:rPr lang="en-US" sz="4000" b="1" dirty="0"/>
              <a:t>SB- Ron LeFlore, </a:t>
            </a:r>
            <a:r>
              <a:rPr lang="en-US" sz="4000" b="1" dirty="0" err="1"/>
              <a:t>WSox</a:t>
            </a:r>
            <a:r>
              <a:rPr lang="en-US" sz="4000" b="1" dirty="0"/>
              <a:t> (55)</a:t>
            </a:r>
          </a:p>
          <a:p>
            <a:pPr marL="0" indent="0">
              <a:buNone/>
            </a:pPr>
            <a:r>
              <a:rPr lang="en-US" sz="4000" b="1" dirty="0"/>
              <a:t>ERA – Mike Norris, Gems (1.76)</a:t>
            </a:r>
          </a:p>
          <a:p>
            <a:pPr marL="0" indent="0">
              <a:buNone/>
            </a:pPr>
            <a:r>
              <a:rPr lang="en-US" sz="4000" b="1" dirty="0"/>
              <a:t>Wins- Mike Norris/Vern </a:t>
            </a:r>
            <a:r>
              <a:rPr lang="en-US" sz="4000" b="1" dirty="0" err="1"/>
              <a:t>Ruhle</a:t>
            </a:r>
            <a:r>
              <a:rPr lang="en-US" sz="4000" b="1" dirty="0"/>
              <a:t>, Gems (13)</a:t>
            </a:r>
          </a:p>
          <a:p>
            <a:pPr marL="0" indent="0">
              <a:buNone/>
            </a:pPr>
            <a:r>
              <a:rPr lang="en-US" sz="4000" b="1" dirty="0"/>
              <a:t>Strikeouts – Steve Carlton, FWS (167)	</a:t>
            </a:r>
          </a:p>
          <a:p>
            <a:pPr marL="0" indent="0">
              <a:buNone/>
            </a:pPr>
            <a:r>
              <a:rPr lang="en-US" sz="4000" b="1" dirty="0"/>
              <a:t>Saves – Dave Smith, </a:t>
            </a:r>
            <a:r>
              <a:rPr lang="en-US" sz="4000" b="1" dirty="0" err="1"/>
              <a:t>WSox</a:t>
            </a:r>
            <a:r>
              <a:rPr lang="en-US" sz="4000" b="1" dirty="0"/>
              <a:t> (15)	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F7D9A-EFEF-456B-A60F-F6A4A0F4440B}"/>
              </a:ext>
            </a:extLst>
          </p:cNvPr>
          <p:cNvSpPr txBox="1"/>
          <p:nvPr/>
        </p:nvSpPr>
        <p:spPr>
          <a:xfrm>
            <a:off x="1975458" y="3668571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Jackson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02274-E4F4-4068-80B7-ACED10C69FB4}"/>
              </a:ext>
            </a:extLst>
          </p:cNvPr>
          <p:cNvSpPr txBox="1"/>
          <p:nvPr/>
        </p:nvSpPr>
        <p:spPr>
          <a:xfrm>
            <a:off x="5211830" y="3634696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Schmidt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51818-C920-4F22-8CB3-696CE1C44892}"/>
              </a:ext>
            </a:extLst>
          </p:cNvPr>
          <p:cNvSpPr txBox="1"/>
          <p:nvPr/>
        </p:nvSpPr>
        <p:spPr>
          <a:xfrm>
            <a:off x="9653889" y="5615607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Carlton</a:t>
            </a:r>
          </a:p>
        </p:txBody>
      </p:sp>
      <p:pic>
        <p:nvPicPr>
          <p:cNvPr id="5" name="Picture 4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00ED6036-E99A-4509-8A74-FEC7FE5CB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17" y="435315"/>
            <a:ext cx="2515612" cy="3144515"/>
          </a:xfrm>
          <a:prstGeom prst="rect">
            <a:avLst/>
          </a:prstGeom>
        </p:spPr>
      </p:pic>
      <p:pic>
        <p:nvPicPr>
          <p:cNvPr id="8" name="Picture 7" descr="A baseball player running&#10;&#10;Description automatically generated">
            <a:extLst>
              <a:ext uri="{FF2B5EF4-FFF2-40B4-BE49-F238E27FC236}">
                <a16:creationId xmlns:a16="http://schemas.microsoft.com/office/drawing/2014/main" id="{8F424CA1-9F4F-4220-A6E5-09B991158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148" y="732944"/>
            <a:ext cx="3089019" cy="2846886"/>
          </a:xfrm>
          <a:prstGeom prst="rect">
            <a:avLst/>
          </a:prstGeom>
        </p:spPr>
      </p:pic>
      <p:pic>
        <p:nvPicPr>
          <p:cNvPr id="11" name="Picture 10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92281168-61ED-43C5-A06E-C6D917C1C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471" y="578717"/>
            <a:ext cx="3028850" cy="50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43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Westfield Sox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Joe </a:t>
            </a:r>
            <a:r>
              <a:rPr lang="en-US" sz="7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Deauseault</a:t>
            </a:r>
            <a:endParaRPr lang="en-US" sz="7000" dirty="0">
              <a:solidFill>
                <a:schemeClr val="tx1">
                  <a:lumMod val="95000"/>
                  <a:lumOff val="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3A2A9-C32D-B58F-503C-F4294D71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027" y="5296536"/>
            <a:ext cx="1259455" cy="125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20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Mike Schmidt, FWS	             1. Dave Righetti, WOBs</a:t>
            </a:r>
          </a:p>
          <a:p>
            <a:pPr marL="514350" indent="-514350">
              <a:buAutoNum type="arabicPeriod"/>
            </a:pPr>
            <a:r>
              <a:rPr lang="en-US" sz="1800" dirty="0"/>
              <a:t>Rickey Henderson, JUM	             2. Tom </a:t>
            </a:r>
            <a:r>
              <a:rPr lang="en-US" sz="1800" dirty="0" err="1"/>
              <a:t>Seaver</a:t>
            </a:r>
            <a:r>
              <a:rPr lang="en-US" sz="1800" dirty="0"/>
              <a:t>, Hemp/FWS</a:t>
            </a:r>
          </a:p>
          <a:p>
            <a:pPr marL="514350" indent="-514350">
              <a:buAutoNum type="arabicPeriod"/>
            </a:pPr>
            <a:r>
              <a:rPr lang="en-US" sz="1800" dirty="0"/>
              <a:t>Kirk Gibson, Gems	             3. Nolan Ryan, </a:t>
            </a:r>
            <a:r>
              <a:rPr lang="en-US" sz="1800" dirty="0" err="1"/>
              <a:t>WSox</a:t>
            </a:r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C743D5-ACB8-4F01-BE49-8DE9E8989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858" y="2643284"/>
            <a:ext cx="1175055" cy="11368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17A371-8698-4F48-B7A3-116595D58C42}"/>
              </a:ext>
            </a:extLst>
          </p:cNvPr>
          <p:cNvSpPr txBox="1"/>
          <p:nvPr/>
        </p:nvSpPr>
        <p:spPr>
          <a:xfrm>
            <a:off x="2235004" y="3341308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Mike Schmidt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E481-028E-4023-A09F-8A2D7E3D5A26}"/>
              </a:ext>
            </a:extLst>
          </p:cNvPr>
          <p:cNvSpPr txBox="1"/>
          <p:nvPr/>
        </p:nvSpPr>
        <p:spPr>
          <a:xfrm>
            <a:off x="7838789" y="3710641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Dave Righetti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6" name="Picture 5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8229CCF0-06A3-4396-9A0E-889A78F41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5" y="513572"/>
            <a:ext cx="4211137" cy="2797398"/>
          </a:xfrm>
          <a:prstGeom prst="rect">
            <a:avLst/>
          </a:prstGeom>
        </p:spPr>
      </p:pic>
      <p:pic>
        <p:nvPicPr>
          <p:cNvPr id="7" name="Picture 6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12FC0CAD-F9D8-4637-A50E-485EF81F7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12" y="378995"/>
            <a:ext cx="2239606" cy="333164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5D340F-BFDE-4F62-AEE9-5071005ED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150" y="2709643"/>
            <a:ext cx="1202655" cy="12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99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Jeff Reardon, CBH                1. Mark Swindell, FWS</a:t>
            </a:r>
          </a:p>
          <a:p>
            <a:pPr marL="514350" indent="-514350">
              <a:buAutoNum type="arabicPeriod"/>
            </a:pPr>
            <a:r>
              <a:rPr lang="en-US" sz="1800" dirty="0"/>
              <a:t>Dave LaRoche, FWS	     2. Joe </a:t>
            </a:r>
            <a:r>
              <a:rPr lang="en-US" sz="1800" dirty="0" err="1"/>
              <a:t>Deauseault</a:t>
            </a:r>
            <a:r>
              <a:rPr lang="en-US" sz="1800" dirty="0"/>
              <a:t>, </a:t>
            </a:r>
            <a:r>
              <a:rPr lang="en-US" sz="1800" dirty="0" err="1"/>
              <a:t>WSox</a:t>
            </a:r>
            <a:endParaRPr lang="en-US" sz="1800" dirty="0"/>
          </a:p>
          <a:p>
            <a:pPr marL="514350" indent="-514350">
              <a:buAutoNum type="arabicPeriod"/>
            </a:pPr>
            <a:r>
              <a:rPr lang="en-US" sz="1800" dirty="0"/>
              <a:t>Rick Camp, REK	     3. Jim Miller, Gems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36" y="273123"/>
            <a:ext cx="2470406" cy="3467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295480" y="2728262"/>
            <a:ext cx="1768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Mark </a:t>
            </a:r>
            <a:r>
              <a:rPr lang="en-US" sz="1400" dirty="0" err="1">
                <a:solidFill>
                  <a:schemeClr val="bg1"/>
                </a:solidFill>
                <a:latin typeface="Algerian" panose="04020705040A02060702" pitchFamily="82" charset="0"/>
              </a:rPr>
              <a:t>swindell</a:t>
            </a:r>
            <a:endParaRPr lang="en-US" sz="1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EE18E-E3C7-4C62-A546-71D7D821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742" y="2401958"/>
            <a:ext cx="1166230" cy="11283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1FB86-AAB7-4107-A704-1DAA73D1CDA0}"/>
              </a:ext>
            </a:extLst>
          </p:cNvPr>
          <p:cNvSpPr txBox="1"/>
          <p:nvPr/>
        </p:nvSpPr>
        <p:spPr>
          <a:xfrm>
            <a:off x="2458095" y="3573946"/>
            <a:ext cx="1820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Jeff Reardon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9" name="Picture 8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0B22F20E-C43A-4F23-9064-D184268F8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51" y="124661"/>
            <a:ext cx="2719741" cy="329198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BD91A7C-F201-2E18-C9A9-04FD9A2EA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71" y="2353365"/>
            <a:ext cx="1306754" cy="13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52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30852"/>
            <a:ext cx="3712464" cy="1709424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Rickey Henderson, Jumble (.327)</a:t>
            </a:r>
          </a:p>
          <a:p>
            <a:pPr marL="0" indent="0">
              <a:buNone/>
            </a:pPr>
            <a:r>
              <a:rPr lang="en-US" sz="4000" b="1" dirty="0"/>
              <a:t>HR- Mike Schmidt, FWS (26)</a:t>
            </a:r>
          </a:p>
          <a:p>
            <a:pPr marL="0" indent="0">
              <a:buNone/>
            </a:pPr>
            <a:r>
              <a:rPr lang="en-US" sz="4000" b="1" dirty="0"/>
              <a:t>RBI- Mike Schmidt, FWS  (69)</a:t>
            </a:r>
          </a:p>
          <a:p>
            <a:pPr marL="0" indent="0">
              <a:buNone/>
            </a:pPr>
            <a:r>
              <a:rPr lang="en-US" sz="4000" b="1" dirty="0"/>
              <a:t>SB- Tim Raines, </a:t>
            </a:r>
            <a:r>
              <a:rPr lang="en-US" sz="4000" b="1" dirty="0" err="1"/>
              <a:t>Wsox</a:t>
            </a:r>
            <a:r>
              <a:rPr lang="en-US" sz="4000" b="1" dirty="0"/>
              <a:t> (78)</a:t>
            </a:r>
          </a:p>
          <a:p>
            <a:pPr marL="0" indent="0">
              <a:buNone/>
            </a:pPr>
            <a:r>
              <a:rPr lang="en-US" sz="4000" b="1" dirty="0"/>
              <a:t>ERA – Nolan Ryan, </a:t>
            </a:r>
            <a:r>
              <a:rPr lang="en-US" sz="4000" b="1" dirty="0" err="1"/>
              <a:t>Wsox</a:t>
            </a:r>
            <a:r>
              <a:rPr lang="en-US" sz="4000" b="1" dirty="0"/>
              <a:t> (1.98)</a:t>
            </a:r>
          </a:p>
          <a:p>
            <a:pPr marL="0" indent="0">
              <a:buNone/>
            </a:pPr>
            <a:r>
              <a:rPr lang="en-US" sz="4000" b="1" dirty="0"/>
              <a:t>Wins- Tom </a:t>
            </a:r>
            <a:r>
              <a:rPr lang="en-US" sz="4000" b="1" dirty="0" err="1"/>
              <a:t>Seaver</a:t>
            </a:r>
            <a:r>
              <a:rPr lang="en-US" sz="4000" b="1" dirty="0"/>
              <a:t>, Hemp/FWS (16)</a:t>
            </a:r>
          </a:p>
          <a:p>
            <a:pPr marL="0" indent="0">
              <a:buNone/>
            </a:pPr>
            <a:r>
              <a:rPr lang="en-US" sz="4000" b="1" dirty="0"/>
              <a:t>Strikeouts – Dave Righetti, WOBs (152)	</a:t>
            </a:r>
          </a:p>
          <a:p>
            <a:pPr marL="0" indent="0">
              <a:buNone/>
            </a:pPr>
            <a:r>
              <a:rPr lang="en-US" sz="4000" b="1" dirty="0"/>
              <a:t>Saves – Jeff Reardon, CBH (19)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F7D9A-EFEF-456B-A60F-F6A4A0F4440B}"/>
              </a:ext>
            </a:extLst>
          </p:cNvPr>
          <p:cNvSpPr txBox="1"/>
          <p:nvPr/>
        </p:nvSpPr>
        <p:spPr>
          <a:xfrm>
            <a:off x="1778268" y="3340227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Raines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02274-E4F4-4068-80B7-ACED10C69FB4}"/>
              </a:ext>
            </a:extLst>
          </p:cNvPr>
          <p:cNvSpPr txBox="1"/>
          <p:nvPr/>
        </p:nvSpPr>
        <p:spPr>
          <a:xfrm>
            <a:off x="5361963" y="3486976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Henderson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51818-C920-4F22-8CB3-696CE1C44892}"/>
              </a:ext>
            </a:extLst>
          </p:cNvPr>
          <p:cNvSpPr txBox="1"/>
          <p:nvPr/>
        </p:nvSpPr>
        <p:spPr>
          <a:xfrm>
            <a:off x="9896705" y="5615607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Ryan</a:t>
            </a:r>
          </a:p>
        </p:txBody>
      </p:sp>
      <p:pic>
        <p:nvPicPr>
          <p:cNvPr id="6" name="Picture 5" descr="A person kneeling on a field&#10;&#10;Description automatically generated with low confidence">
            <a:extLst>
              <a:ext uri="{FF2B5EF4-FFF2-40B4-BE49-F238E27FC236}">
                <a16:creationId xmlns:a16="http://schemas.microsoft.com/office/drawing/2014/main" id="{27E216B0-4FE7-4191-9C2F-63831EEC0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6" y="837867"/>
            <a:ext cx="3657600" cy="2450592"/>
          </a:xfrm>
          <a:prstGeom prst="rect">
            <a:avLst/>
          </a:prstGeom>
        </p:spPr>
      </p:pic>
      <p:pic>
        <p:nvPicPr>
          <p:cNvPr id="9" name="Picture 8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5B45DADC-7AEF-44FF-93A5-0C02CDDFA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93" y="377461"/>
            <a:ext cx="2487612" cy="3109515"/>
          </a:xfrm>
          <a:prstGeom prst="rect">
            <a:avLst/>
          </a:prstGeom>
        </p:spPr>
      </p:pic>
      <p:pic>
        <p:nvPicPr>
          <p:cNvPr id="12" name="Picture 11" descr="A picture containing player, person, athletic game, outdoor&#10;&#10;Description automatically generated">
            <a:extLst>
              <a:ext uri="{FF2B5EF4-FFF2-40B4-BE49-F238E27FC236}">
                <a16:creationId xmlns:a16="http://schemas.microsoft.com/office/drawing/2014/main" id="{F856B994-06CC-42CB-913B-E602D0F28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00" y="468961"/>
            <a:ext cx="3462929" cy="51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30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Gems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Jim Miller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2FC01F-1AA7-A3CB-68FE-CCF142BA2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168" y="4832520"/>
            <a:ext cx="1730393" cy="17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1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Lester A’s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Paul Miller </a:t>
            </a:r>
          </a:p>
        </p:txBody>
      </p:sp>
    </p:spTree>
    <p:extLst>
      <p:ext uri="{BB962C8B-B14F-4D97-AF65-F5344CB8AC3E}">
        <p14:creationId xmlns:p14="http://schemas.microsoft.com/office/powerpoint/2010/main" val="3949700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John Lowenstein, JUM	             1. Steve Carlton, FWS</a:t>
            </a:r>
          </a:p>
          <a:p>
            <a:pPr marL="0" indent="0">
              <a:buNone/>
            </a:pPr>
            <a:r>
              <a:rPr lang="en-US" sz="1800" dirty="0"/>
              <a:t>1.      Al Oliver, FWS </a:t>
            </a:r>
            <a:r>
              <a:rPr lang="en-US" sz="1800" b="1" dirty="0">
                <a:solidFill>
                  <a:srgbClr val="FF0000"/>
                </a:solidFill>
              </a:rPr>
              <a:t>(TIE)</a:t>
            </a:r>
            <a:r>
              <a:rPr lang="en-US" sz="1800" dirty="0"/>
              <a:t>	             2. Larry Christenson, JUM</a:t>
            </a:r>
          </a:p>
          <a:p>
            <a:pPr marL="0" indent="0">
              <a:buNone/>
            </a:pPr>
            <a:r>
              <a:rPr lang="en-US" sz="1800" dirty="0"/>
              <a:t>3.      Hal McRae, CBH	             3. Rick Sutcliffe, WOB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7A371-8698-4F48-B7A3-116595D58C42}"/>
              </a:ext>
            </a:extLst>
          </p:cNvPr>
          <p:cNvSpPr txBox="1"/>
          <p:nvPr/>
        </p:nvSpPr>
        <p:spPr>
          <a:xfrm>
            <a:off x="1056451" y="3602350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Al Oliver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E481-028E-4023-A09F-8A2D7E3D5A26}"/>
              </a:ext>
            </a:extLst>
          </p:cNvPr>
          <p:cNvSpPr txBox="1"/>
          <p:nvPr/>
        </p:nvSpPr>
        <p:spPr>
          <a:xfrm>
            <a:off x="8683945" y="3518540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Steve Carlton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894CEE-788E-4014-BD7B-98BBC3F95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5" y="522118"/>
            <a:ext cx="2437445" cy="30802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88F99-35B7-437A-8035-B574CBBAC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766" y="2776897"/>
            <a:ext cx="1038847" cy="100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33B3A3-D5C6-472B-9F0C-F5288372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61" y="408722"/>
            <a:ext cx="2160609" cy="3176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F4CDE8-968F-4062-81FF-B068E69C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159" y="2776897"/>
            <a:ext cx="1136186" cy="10992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5BFC29-D3FB-487F-A6C6-05F41581B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795" y="290370"/>
            <a:ext cx="2195579" cy="34693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717A7B-792A-409E-BA19-B67C2B2DA583}"/>
              </a:ext>
            </a:extLst>
          </p:cNvPr>
          <p:cNvSpPr txBox="1"/>
          <p:nvPr/>
        </p:nvSpPr>
        <p:spPr>
          <a:xfrm>
            <a:off x="4479963" y="3713339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John Lowenstein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2366D53-D83F-4846-AB9D-E2A4285E1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15" y="2842132"/>
            <a:ext cx="1045740" cy="10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91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Dave Dravecky, 45ers	     1. Mark Swindell, FWS</a:t>
            </a:r>
          </a:p>
          <a:p>
            <a:pPr marL="514350" indent="-514350">
              <a:buAutoNum type="arabicPeriod"/>
            </a:pPr>
            <a:r>
              <a:rPr lang="en-US" sz="1800" dirty="0"/>
              <a:t>Luis DeLeon, FLY	     2. Paul Davidson, JUM</a:t>
            </a:r>
          </a:p>
          <a:p>
            <a:pPr marL="514350" indent="-514350">
              <a:buAutoNum type="arabicPeriod"/>
            </a:pPr>
            <a:r>
              <a:rPr lang="en-US" sz="1800" dirty="0"/>
              <a:t>Goose Gossage, REK	     3. Joe Summers, CBH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36" y="273123"/>
            <a:ext cx="2470406" cy="3467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295480" y="2728262"/>
            <a:ext cx="1768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Mark </a:t>
            </a:r>
            <a:r>
              <a:rPr lang="en-US" sz="1400" dirty="0" err="1">
                <a:solidFill>
                  <a:schemeClr val="bg1"/>
                </a:solidFill>
                <a:latin typeface="Algerian" panose="04020705040A02060702" pitchFamily="82" charset="0"/>
              </a:rPr>
              <a:t>swindell</a:t>
            </a:r>
            <a:endParaRPr lang="en-US" sz="1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EE18E-E3C7-4C62-A546-71D7D821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741" y="2291395"/>
            <a:ext cx="1280509" cy="1238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1FB86-AAB7-4107-A704-1DAA73D1CDA0}"/>
              </a:ext>
            </a:extLst>
          </p:cNvPr>
          <p:cNvSpPr txBox="1"/>
          <p:nvPr/>
        </p:nvSpPr>
        <p:spPr>
          <a:xfrm>
            <a:off x="2458095" y="3573946"/>
            <a:ext cx="1820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Dave Dravecky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1CFB6-AF72-458D-91BA-57A9FD80D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753" y="106818"/>
            <a:ext cx="1950631" cy="3467128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1317E5-ED48-436A-A1F2-DDA52BEE4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25" y="2489050"/>
            <a:ext cx="1251201" cy="12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16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30852"/>
            <a:ext cx="3712464" cy="1709424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Al Oliver, FWS (.342)</a:t>
            </a:r>
          </a:p>
          <a:p>
            <a:pPr marL="0" indent="0">
              <a:buNone/>
            </a:pPr>
            <a:r>
              <a:rPr lang="en-US" sz="4000" b="1" dirty="0"/>
              <a:t>HR- John Lowenstein, JUM (25)</a:t>
            </a:r>
          </a:p>
          <a:p>
            <a:pPr marL="0" indent="0">
              <a:buNone/>
            </a:pPr>
            <a:r>
              <a:rPr lang="en-US" sz="4000" b="1" dirty="0"/>
              <a:t>RBI- Al Oliver, FWS (69)</a:t>
            </a:r>
          </a:p>
          <a:p>
            <a:pPr marL="0" indent="0">
              <a:buNone/>
            </a:pPr>
            <a:r>
              <a:rPr lang="en-US" sz="4000" b="1" dirty="0"/>
              <a:t>SB- Rickey Henderson, Druk (68)</a:t>
            </a:r>
          </a:p>
          <a:p>
            <a:pPr marL="0" indent="0">
              <a:buNone/>
            </a:pPr>
            <a:r>
              <a:rPr lang="en-US" sz="4000" b="1" dirty="0"/>
              <a:t>ERA – Larry Christenson, Druk (2.67)</a:t>
            </a:r>
          </a:p>
          <a:p>
            <a:pPr marL="0" indent="0">
              <a:buNone/>
            </a:pPr>
            <a:r>
              <a:rPr lang="en-US" sz="4000" b="1" dirty="0"/>
              <a:t>Wins- Steve Carlton, FWS / Larry Christenson (13)</a:t>
            </a:r>
          </a:p>
          <a:p>
            <a:pPr marL="0" indent="0">
              <a:buNone/>
            </a:pPr>
            <a:r>
              <a:rPr lang="en-US" sz="4000" b="1" dirty="0"/>
              <a:t>Strikeouts – Mario Soto, </a:t>
            </a:r>
            <a:r>
              <a:rPr lang="en-US" sz="4000" b="1" dirty="0" err="1"/>
              <a:t>Jum</a:t>
            </a:r>
            <a:r>
              <a:rPr lang="en-US" sz="4000" b="1" dirty="0"/>
              <a:t>/Sox (162)	</a:t>
            </a:r>
          </a:p>
          <a:p>
            <a:pPr marL="0" indent="0">
              <a:buNone/>
            </a:pPr>
            <a:r>
              <a:rPr lang="en-US" sz="4000" b="1" dirty="0"/>
              <a:t>Saves – Dave Dravecky, 45ers (13)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02274-E4F4-4068-80B7-ACED10C69FB4}"/>
              </a:ext>
            </a:extLst>
          </p:cNvPr>
          <p:cNvSpPr txBox="1"/>
          <p:nvPr/>
        </p:nvSpPr>
        <p:spPr>
          <a:xfrm>
            <a:off x="5034642" y="3609924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Christenson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51818-C920-4F22-8CB3-696CE1C44892}"/>
              </a:ext>
            </a:extLst>
          </p:cNvPr>
          <p:cNvSpPr txBox="1"/>
          <p:nvPr/>
        </p:nvSpPr>
        <p:spPr>
          <a:xfrm>
            <a:off x="9587966" y="5575193"/>
            <a:ext cx="1654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Soto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DC77DF-104D-468E-A431-17D802BB338D}"/>
              </a:ext>
            </a:extLst>
          </p:cNvPr>
          <p:cNvSpPr txBox="1"/>
          <p:nvPr/>
        </p:nvSpPr>
        <p:spPr>
          <a:xfrm>
            <a:off x="1714150" y="3570709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Oliver</a:t>
            </a:r>
          </a:p>
        </p:txBody>
      </p:sp>
      <p:pic>
        <p:nvPicPr>
          <p:cNvPr id="6" name="Picture 5" descr="A baseball player running&#10;&#10;Description automatically generated with medium confidence">
            <a:extLst>
              <a:ext uri="{FF2B5EF4-FFF2-40B4-BE49-F238E27FC236}">
                <a16:creationId xmlns:a16="http://schemas.microsoft.com/office/drawing/2014/main" id="{1FF6E00E-B8F2-4400-9EE9-EAB81FDA3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4" y="357628"/>
            <a:ext cx="2550383" cy="3213081"/>
          </a:xfrm>
          <a:prstGeom prst="rect">
            <a:avLst/>
          </a:prstGeom>
        </p:spPr>
      </p:pic>
      <p:pic>
        <p:nvPicPr>
          <p:cNvPr id="10" name="Picture 9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E14EAE56-1BAD-45CA-955B-3FBA1A1F1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80" y="755348"/>
            <a:ext cx="3748201" cy="4685251"/>
          </a:xfrm>
          <a:prstGeom prst="rect">
            <a:avLst/>
          </a:prstGeom>
        </p:spPr>
      </p:pic>
      <p:pic>
        <p:nvPicPr>
          <p:cNvPr id="12" name="Picture 11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26933D27-45E6-474E-8F96-F720157A9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18" y="466674"/>
            <a:ext cx="25146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03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Druk U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Dave Druk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2582-5F9C-E4AB-8FBF-C6661A1F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850" y="5079844"/>
            <a:ext cx="1436489" cy="141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19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Wade Boggs, BPM                       1. Atlee </a:t>
            </a:r>
            <a:r>
              <a:rPr lang="en-US" sz="1800" dirty="0" err="1"/>
              <a:t>Hammaker</a:t>
            </a:r>
            <a:r>
              <a:rPr lang="en-US" sz="1800" dirty="0"/>
              <a:t>, JAX/FWS</a:t>
            </a:r>
          </a:p>
          <a:p>
            <a:pPr marL="0" indent="0">
              <a:buNone/>
            </a:pPr>
            <a:r>
              <a:rPr lang="en-US" sz="1800" dirty="0"/>
              <a:t>2.      Lance Parrish, CBH	             2. Rick Honeycutt, Doe Run</a:t>
            </a:r>
          </a:p>
          <a:p>
            <a:pPr marL="0" indent="0">
              <a:buNone/>
            </a:pPr>
            <a:r>
              <a:rPr lang="en-US" sz="1800" dirty="0"/>
              <a:t>3.      Tim Raines, </a:t>
            </a:r>
            <a:r>
              <a:rPr lang="en-US" sz="1800" dirty="0" err="1"/>
              <a:t>WSox</a:t>
            </a:r>
            <a:r>
              <a:rPr lang="en-US" sz="1800" dirty="0"/>
              <a:t>	             3. John Denny, BPM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7A371-8698-4F48-B7A3-116595D58C42}"/>
              </a:ext>
            </a:extLst>
          </p:cNvPr>
          <p:cNvSpPr txBox="1"/>
          <p:nvPr/>
        </p:nvSpPr>
        <p:spPr>
          <a:xfrm>
            <a:off x="2526762" y="3577427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Wade Boggs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E481-028E-4023-A09F-8A2D7E3D5A26}"/>
              </a:ext>
            </a:extLst>
          </p:cNvPr>
          <p:cNvSpPr txBox="1"/>
          <p:nvPr/>
        </p:nvSpPr>
        <p:spPr>
          <a:xfrm>
            <a:off x="7421594" y="3492274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Atlee </a:t>
            </a:r>
            <a:r>
              <a:rPr lang="en-US" sz="1800" dirty="0" err="1">
                <a:latin typeface="Harlow Solid Italic" panose="04030604020F02020D02" pitchFamily="82" charset="0"/>
              </a:rPr>
              <a:t>Hammaker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6" name="Picture 5" descr="A baseball player swinging a bat&#10;&#10;Description automatically generated">
            <a:extLst>
              <a:ext uri="{FF2B5EF4-FFF2-40B4-BE49-F238E27FC236}">
                <a16:creationId xmlns:a16="http://schemas.microsoft.com/office/drawing/2014/main" id="{F5DBFA46-57D6-49BE-9E0D-6BB4CF62D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36" y="237156"/>
            <a:ext cx="2249338" cy="3374007"/>
          </a:xfrm>
          <a:prstGeom prst="rect">
            <a:avLst/>
          </a:prstGeom>
        </p:spPr>
      </p:pic>
      <p:pic>
        <p:nvPicPr>
          <p:cNvPr id="5" name="Picture 4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82FC329C-C5CF-472A-AEB1-82A0925BF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83" y="118267"/>
            <a:ext cx="2655468" cy="337400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46B53A9-13D7-4438-B139-3E05D24E1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83" y="2521070"/>
            <a:ext cx="1110272" cy="1110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6E1BF3-BC01-4301-B044-83CD988CF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586" y="2614716"/>
            <a:ext cx="894951" cy="865847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82D1345-2916-4E4F-B81C-321596612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66" y="2603005"/>
            <a:ext cx="946403" cy="94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923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Dan </a:t>
            </a:r>
            <a:r>
              <a:rPr lang="en-US" sz="1800" dirty="0" err="1"/>
              <a:t>Quisenberry</a:t>
            </a:r>
            <a:r>
              <a:rPr lang="en-US" sz="1800" dirty="0"/>
              <a:t>, FW	     1. Mark Swindell, FWS</a:t>
            </a:r>
          </a:p>
          <a:p>
            <a:pPr marL="514350" indent="-514350">
              <a:buAutoNum type="arabicPeriod"/>
            </a:pPr>
            <a:r>
              <a:rPr lang="en-US" sz="1800" dirty="0"/>
              <a:t>Jesse </a:t>
            </a:r>
            <a:r>
              <a:rPr lang="en-US" sz="1800" dirty="0" err="1"/>
              <a:t>Orosco</a:t>
            </a:r>
            <a:r>
              <a:rPr lang="en-US" sz="1800" dirty="0"/>
              <a:t>, </a:t>
            </a:r>
            <a:r>
              <a:rPr lang="en-US" sz="1800" dirty="0" err="1"/>
              <a:t>DrukU</a:t>
            </a:r>
            <a:r>
              <a:rPr lang="en-US" sz="1800" dirty="0"/>
              <a:t>	     2. Matt DeMello, BPM</a:t>
            </a:r>
          </a:p>
          <a:p>
            <a:pPr marL="514350" indent="-514350">
              <a:buAutoNum type="arabicPeriod"/>
            </a:pPr>
            <a:r>
              <a:rPr lang="en-US" sz="1800" dirty="0"/>
              <a:t>Pat Zachry, CBH/JUM	     3. Tim Leslie, Doe Run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36" y="273123"/>
            <a:ext cx="2470406" cy="3467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298612" y="2728260"/>
            <a:ext cx="1756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1400" dirty="0" err="1">
                <a:solidFill>
                  <a:schemeClr val="bg1"/>
                </a:solidFill>
                <a:latin typeface="Algerian" panose="04020705040A02060702" pitchFamily="82" charset="0"/>
              </a:rPr>
              <a:t>MaRK</a:t>
            </a:r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gerian" panose="04020705040A02060702" pitchFamily="82" charset="0"/>
              </a:rPr>
              <a:t>swindell</a:t>
            </a:r>
            <a:endParaRPr lang="en-US" sz="1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EE18E-E3C7-4C62-A546-71D7D821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759" y="2484409"/>
            <a:ext cx="1194518" cy="11556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1FB86-AAB7-4107-A704-1DAA73D1CDA0}"/>
              </a:ext>
            </a:extLst>
          </p:cNvPr>
          <p:cNvSpPr txBox="1"/>
          <p:nvPr/>
        </p:nvSpPr>
        <p:spPr>
          <a:xfrm>
            <a:off x="2189523" y="3555585"/>
            <a:ext cx="1820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Dan </a:t>
            </a:r>
            <a:r>
              <a:rPr lang="en-US" dirty="0" err="1">
                <a:latin typeface="Harlow Solid Italic" panose="04030604020F02020D02" pitchFamily="82" charset="0"/>
              </a:rPr>
              <a:t>Quisenberry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1026" name="Picture 2" descr="Untitled Document">
            <a:extLst>
              <a:ext uri="{FF2B5EF4-FFF2-40B4-BE49-F238E27FC236}">
                <a16:creationId xmlns:a16="http://schemas.microsoft.com/office/drawing/2014/main" id="{69462C26-7B50-487A-9118-BFB4E073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99" y="377189"/>
            <a:ext cx="2648663" cy="31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AD0CE1-645E-4265-8F0C-89F430E6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368" y="2484409"/>
            <a:ext cx="1194517" cy="11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62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30852"/>
            <a:ext cx="3712464" cy="1709424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Wade Boggs, BPM (.347)</a:t>
            </a:r>
          </a:p>
          <a:p>
            <a:pPr marL="0" indent="0">
              <a:buNone/>
            </a:pPr>
            <a:r>
              <a:rPr lang="en-US" sz="4000" b="1" dirty="0"/>
              <a:t>HR- Jesse Barfield, Hemp (25)</a:t>
            </a:r>
          </a:p>
          <a:p>
            <a:pPr marL="0" indent="0">
              <a:buNone/>
            </a:pPr>
            <a:r>
              <a:rPr lang="en-US" sz="4000" b="1" dirty="0"/>
              <a:t>RBI- Cal Ripken, BPM (70)</a:t>
            </a:r>
          </a:p>
          <a:p>
            <a:pPr marL="0" indent="0">
              <a:buNone/>
            </a:pPr>
            <a:r>
              <a:rPr lang="en-US" sz="4000" b="1" dirty="0"/>
              <a:t>SB- Rickey Henderson, Druk (67)</a:t>
            </a:r>
          </a:p>
          <a:p>
            <a:pPr marL="0" indent="0">
              <a:buNone/>
            </a:pPr>
            <a:r>
              <a:rPr lang="en-US" sz="4000" b="1" dirty="0"/>
              <a:t>ERA – Atlee </a:t>
            </a:r>
            <a:r>
              <a:rPr lang="en-US" sz="4000" b="1" dirty="0" err="1"/>
              <a:t>Hammaker</a:t>
            </a:r>
            <a:r>
              <a:rPr lang="en-US" sz="4000" b="1" dirty="0"/>
              <a:t>, JAX/FWS (2.38)</a:t>
            </a:r>
          </a:p>
          <a:p>
            <a:pPr marL="0" indent="0">
              <a:buNone/>
            </a:pPr>
            <a:r>
              <a:rPr lang="en-US" sz="4000" b="1" dirty="0"/>
              <a:t>Wins- Charlie Lea, Bears (12)</a:t>
            </a:r>
          </a:p>
          <a:p>
            <a:pPr marL="0" indent="0">
              <a:buNone/>
            </a:pPr>
            <a:r>
              <a:rPr lang="en-US" sz="4000" b="1" dirty="0"/>
              <a:t>Strikeouts – Jack Morris, HHH (138)	</a:t>
            </a:r>
          </a:p>
          <a:p>
            <a:pPr marL="0" indent="0">
              <a:buNone/>
            </a:pPr>
            <a:r>
              <a:rPr lang="en-US" sz="4000" b="1" dirty="0"/>
              <a:t>Saves – Dan </a:t>
            </a:r>
            <a:r>
              <a:rPr lang="en-US" sz="4000" b="1" dirty="0" err="1"/>
              <a:t>Quisenberry</a:t>
            </a:r>
            <a:r>
              <a:rPr lang="en-US" sz="4000" b="1" dirty="0"/>
              <a:t>, FWS (17)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02274-E4F4-4068-80B7-ACED10C69FB4}"/>
              </a:ext>
            </a:extLst>
          </p:cNvPr>
          <p:cNvSpPr txBox="1"/>
          <p:nvPr/>
        </p:nvSpPr>
        <p:spPr>
          <a:xfrm>
            <a:off x="5034642" y="3609924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Ripken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51818-C920-4F22-8CB3-696CE1C44892}"/>
              </a:ext>
            </a:extLst>
          </p:cNvPr>
          <p:cNvSpPr txBox="1"/>
          <p:nvPr/>
        </p:nvSpPr>
        <p:spPr>
          <a:xfrm>
            <a:off x="9878411" y="5484531"/>
            <a:ext cx="1654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Lea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DC77DF-104D-468E-A431-17D802BB338D}"/>
              </a:ext>
            </a:extLst>
          </p:cNvPr>
          <p:cNvSpPr txBox="1"/>
          <p:nvPr/>
        </p:nvSpPr>
        <p:spPr>
          <a:xfrm>
            <a:off x="1714150" y="3570709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Barfield</a:t>
            </a:r>
          </a:p>
        </p:txBody>
      </p:sp>
      <p:pic>
        <p:nvPicPr>
          <p:cNvPr id="6" name="Picture 5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975A4869-D44C-4EA0-B46E-99277EE39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85" y="70283"/>
            <a:ext cx="2789237" cy="3539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1B25D-826E-4EFB-8A3E-9F7C61F27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258" y="196017"/>
            <a:ext cx="3488413" cy="5319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D372FA-B7C0-4A6B-8D97-5A3128DF8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44" y="43281"/>
            <a:ext cx="2079160" cy="356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639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Ft Worth Swindlers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Mark Swindell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4860C4-55E6-D36A-6CEA-836AD7635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234" y="5412146"/>
            <a:ext cx="1301560" cy="12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40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Dale Murphy, SVS                        1. Bert Blyleven, SVS</a:t>
            </a:r>
          </a:p>
          <a:p>
            <a:pPr marL="0" indent="0">
              <a:buNone/>
            </a:pPr>
            <a:r>
              <a:rPr lang="en-US" sz="1800" dirty="0"/>
              <a:t>2.      Ryne Sandberg, SVS	             2. Rick Rhoden, Hemp</a:t>
            </a:r>
          </a:p>
          <a:p>
            <a:pPr marL="0" indent="0">
              <a:buNone/>
            </a:pPr>
            <a:r>
              <a:rPr lang="en-US" sz="1800" dirty="0"/>
              <a:t>3.      Tony Gwynn, Hemp	             3. Fernando Valenzuela, BPM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7A371-8698-4F48-B7A3-116595D58C42}"/>
              </a:ext>
            </a:extLst>
          </p:cNvPr>
          <p:cNvSpPr txBox="1"/>
          <p:nvPr/>
        </p:nvSpPr>
        <p:spPr>
          <a:xfrm>
            <a:off x="2526762" y="3577427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Dale Murphy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E481-028E-4023-A09F-8A2D7E3D5A26}"/>
              </a:ext>
            </a:extLst>
          </p:cNvPr>
          <p:cNvSpPr txBox="1"/>
          <p:nvPr/>
        </p:nvSpPr>
        <p:spPr>
          <a:xfrm>
            <a:off x="7014286" y="3472304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Bert Blyleven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7AFB0DC-7D4F-41FA-95C3-232190CF2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76" y="2418240"/>
            <a:ext cx="1384885" cy="1384885"/>
          </a:xfrm>
          <a:prstGeom prst="rect">
            <a:avLst/>
          </a:prstGeom>
        </p:spPr>
      </p:pic>
      <p:pic>
        <p:nvPicPr>
          <p:cNvPr id="5" name="Picture 4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2225261D-A26F-497E-BF0C-BEB5B874C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26" y="240876"/>
            <a:ext cx="2317448" cy="3344996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4A584E3-1626-48DB-85FC-A54673199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452" y="2377208"/>
            <a:ext cx="1384885" cy="1384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04E22F-554F-48E5-993D-D0EA3C4BA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988" y="240876"/>
            <a:ext cx="1756080" cy="322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375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Larry Andersen, Doe/45     1. Ken Schulz, SVS</a:t>
            </a:r>
          </a:p>
          <a:p>
            <a:pPr marL="514350" indent="-514350">
              <a:buAutoNum type="arabicPeriod"/>
            </a:pPr>
            <a:r>
              <a:rPr lang="en-US" sz="1800" dirty="0"/>
              <a:t>Jesse </a:t>
            </a:r>
            <a:r>
              <a:rPr lang="en-US" sz="1800" dirty="0" err="1"/>
              <a:t>Orosco</a:t>
            </a:r>
            <a:r>
              <a:rPr lang="en-US" sz="1800" dirty="0"/>
              <a:t>, </a:t>
            </a:r>
            <a:r>
              <a:rPr lang="en-US" sz="1800" dirty="0" err="1"/>
              <a:t>DrukU</a:t>
            </a:r>
            <a:r>
              <a:rPr lang="en-US" sz="1800" dirty="0"/>
              <a:t>	     2. Allen Smith, 45s</a:t>
            </a:r>
          </a:p>
          <a:p>
            <a:pPr marL="514350" indent="-514350">
              <a:buAutoNum type="arabicPeriod"/>
            </a:pPr>
            <a:r>
              <a:rPr lang="en-US" sz="1800" dirty="0"/>
              <a:t>Dave Smith, Sox	     3. Joe Summers, CBH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36" y="273123"/>
            <a:ext cx="2470406" cy="3467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298612" y="2728260"/>
            <a:ext cx="1756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   KEN SCHULZ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1FB86-AAB7-4107-A704-1DAA73D1CDA0}"/>
              </a:ext>
            </a:extLst>
          </p:cNvPr>
          <p:cNvSpPr txBox="1"/>
          <p:nvPr/>
        </p:nvSpPr>
        <p:spPr>
          <a:xfrm>
            <a:off x="2189523" y="3555585"/>
            <a:ext cx="1820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Larry Andersen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2172ABD-5069-4780-86FA-312B662EB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72" y="2418240"/>
            <a:ext cx="1384885" cy="1384885"/>
          </a:xfrm>
          <a:prstGeom prst="rect">
            <a:avLst/>
          </a:prstGeom>
        </p:spPr>
      </p:pic>
      <p:pic>
        <p:nvPicPr>
          <p:cNvPr id="5" name="Picture 4" descr="A person wearing a red hat&#10;&#10;Description automatically generated with medium confidence">
            <a:extLst>
              <a:ext uri="{FF2B5EF4-FFF2-40B4-BE49-F238E27FC236}">
                <a16:creationId xmlns:a16="http://schemas.microsoft.com/office/drawing/2014/main" id="{18917A73-0303-4AC0-8A2B-3115552F6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81" y="273123"/>
            <a:ext cx="2245032" cy="3205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311945-B7BD-404C-91CD-26125DCB4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140" y="2587723"/>
            <a:ext cx="858837" cy="865848"/>
          </a:xfrm>
          <a:prstGeom prst="rect">
            <a:avLst/>
          </a:prstGeom>
        </p:spPr>
      </p:pic>
      <p:pic>
        <p:nvPicPr>
          <p:cNvPr id="20" name="Picture 1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D880CA3-3394-407D-9F76-2DDDCA3CE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98" y="2559307"/>
            <a:ext cx="913517" cy="9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48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	</a:t>
            </a:r>
            <a:r>
              <a:rPr lang="en-US" sz="1800" dirty="0"/>
              <a:t>		</a:t>
            </a:r>
            <a:r>
              <a:rPr lang="en-US" sz="1800" b="1" dirty="0"/>
              <a:t>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Hank Aaron, BPM	          1. Fergie Jenkins, </a:t>
            </a:r>
            <a:r>
              <a:rPr lang="en-US" sz="1800" dirty="0" err="1"/>
              <a:t>WSox</a:t>
            </a:r>
            <a:endParaRPr lang="en-US" sz="1800" dirty="0"/>
          </a:p>
          <a:p>
            <a:pPr marL="514350" indent="-514350">
              <a:buAutoNum type="arabicPeriod"/>
            </a:pPr>
            <a:r>
              <a:rPr lang="en-US" sz="1800" dirty="0"/>
              <a:t>Bobby </a:t>
            </a:r>
            <a:r>
              <a:rPr lang="en-US" sz="1800" dirty="0" err="1"/>
              <a:t>Murcer</a:t>
            </a:r>
            <a:r>
              <a:rPr lang="en-US" sz="1800" dirty="0"/>
              <a:t>, </a:t>
            </a:r>
            <a:r>
              <a:rPr lang="en-US" sz="1800" dirty="0" err="1"/>
              <a:t>WSoX</a:t>
            </a:r>
            <a:r>
              <a:rPr lang="en-US" sz="1800" dirty="0"/>
              <a:t>	          2. Tom </a:t>
            </a:r>
            <a:r>
              <a:rPr lang="en-US" sz="1800" dirty="0" err="1"/>
              <a:t>Seaver</a:t>
            </a:r>
            <a:r>
              <a:rPr lang="en-US" sz="1800" dirty="0"/>
              <a:t>, GEMS</a:t>
            </a:r>
          </a:p>
          <a:p>
            <a:pPr marL="514350" indent="-514350">
              <a:buAutoNum type="arabicPeriod"/>
            </a:pPr>
            <a:r>
              <a:rPr lang="en-US" sz="1800" dirty="0"/>
              <a:t>Tony Oliva, CBB	          3. Wilbur Wood, Druk U		</a:t>
            </a:r>
          </a:p>
        </p:txBody>
      </p:sp>
      <p:pic>
        <p:nvPicPr>
          <p:cNvPr id="6" name="Picture 5" descr="A person wearing a baseball uniform&#10;&#10;Description automatically generated with medium confidence">
            <a:extLst>
              <a:ext uri="{FF2B5EF4-FFF2-40B4-BE49-F238E27FC236}">
                <a16:creationId xmlns:a16="http://schemas.microsoft.com/office/drawing/2014/main" id="{8C3C1CE1-F043-4C1A-A1AD-F5D8099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68" y="236035"/>
            <a:ext cx="3343223" cy="3343223"/>
          </a:xfrm>
          <a:prstGeom prst="rect">
            <a:avLst/>
          </a:prstGeom>
        </p:spPr>
      </p:pic>
      <p:pic>
        <p:nvPicPr>
          <p:cNvPr id="8" name="Picture 7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A3CB27E9-1D0C-4198-A6BD-DEABAB05D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32" y="364143"/>
            <a:ext cx="3343222" cy="3343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8259B8-D553-4E4D-9A9C-AC4DF6CB7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030" y="2483079"/>
            <a:ext cx="885388" cy="852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CBFE76-EC79-4FAC-A18E-D40D5C064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2285" y="2435221"/>
            <a:ext cx="865848" cy="865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D45E8C-0588-437E-AE8B-43B56D2F189A}"/>
              </a:ext>
            </a:extLst>
          </p:cNvPr>
          <p:cNvSpPr txBox="1"/>
          <p:nvPr/>
        </p:nvSpPr>
        <p:spPr>
          <a:xfrm>
            <a:off x="2017350" y="3596004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Hank Aaron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784402-7C07-483D-A546-2CBE0AC54C8D}"/>
              </a:ext>
            </a:extLst>
          </p:cNvPr>
          <p:cNvSpPr txBox="1"/>
          <p:nvPr/>
        </p:nvSpPr>
        <p:spPr>
          <a:xfrm>
            <a:off x="7326953" y="3715077"/>
            <a:ext cx="1724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Fergie Jenkins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9981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30852"/>
            <a:ext cx="3712464" cy="1709424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Tony Gwynn, Hemp (.388)</a:t>
            </a:r>
          </a:p>
          <a:p>
            <a:pPr marL="0" indent="0">
              <a:buNone/>
            </a:pPr>
            <a:r>
              <a:rPr lang="en-US" sz="4000" b="1" dirty="0"/>
              <a:t>HR- Dale Murphy, SVS (26)</a:t>
            </a:r>
          </a:p>
          <a:p>
            <a:pPr marL="0" indent="0">
              <a:buNone/>
            </a:pPr>
            <a:r>
              <a:rPr lang="en-US" sz="4000" b="1" dirty="0"/>
              <a:t>RBI- Dale Murphy, SVS (81)</a:t>
            </a:r>
          </a:p>
          <a:p>
            <a:pPr marL="0" indent="0">
              <a:buNone/>
            </a:pPr>
            <a:r>
              <a:rPr lang="en-US" sz="4000" b="1" dirty="0"/>
              <a:t>SB- Tim Raines, </a:t>
            </a:r>
            <a:r>
              <a:rPr lang="en-US" sz="4000" b="1" dirty="0" err="1"/>
              <a:t>WSox</a:t>
            </a:r>
            <a:r>
              <a:rPr lang="en-US" sz="4000" b="1" dirty="0"/>
              <a:t> (37)</a:t>
            </a:r>
          </a:p>
          <a:p>
            <a:pPr marL="0" indent="0">
              <a:buNone/>
            </a:pPr>
            <a:r>
              <a:rPr lang="en-US" sz="4000" b="1" dirty="0"/>
              <a:t>ERA – Joe Niekro, BPM (2.35)</a:t>
            </a:r>
          </a:p>
          <a:p>
            <a:pPr marL="0" indent="0">
              <a:buNone/>
            </a:pPr>
            <a:r>
              <a:rPr lang="en-US" sz="4000" b="1" dirty="0"/>
              <a:t>Wins- Bert Blyleven, SVS (15)</a:t>
            </a:r>
          </a:p>
          <a:p>
            <a:pPr marL="0" indent="0">
              <a:buNone/>
            </a:pPr>
            <a:r>
              <a:rPr lang="en-US" sz="4000" b="1" dirty="0"/>
              <a:t>Strikeouts – Rick Sutcliffe, WOB/FW/SVS (125)	</a:t>
            </a:r>
          </a:p>
          <a:p>
            <a:pPr marL="0" indent="0">
              <a:buNone/>
            </a:pPr>
            <a:r>
              <a:rPr lang="en-US" sz="4000" b="1" dirty="0"/>
              <a:t>Saves – Larry Andersen, Doe/45s (19)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02274-E4F4-4068-80B7-ACED10C69FB4}"/>
              </a:ext>
            </a:extLst>
          </p:cNvPr>
          <p:cNvSpPr txBox="1"/>
          <p:nvPr/>
        </p:nvSpPr>
        <p:spPr>
          <a:xfrm>
            <a:off x="5794076" y="3425258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Murphy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51818-C920-4F22-8CB3-696CE1C44892}"/>
              </a:ext>
            </a:extLst>
          </p:cNvPr>
          <p:cNvSpPr txBox="1"/>
          <p:nvPr/>
        </p:nvSpPr>
        <p:spPr>
          <a:xfrm>
            <a:off x="9533355" y="5701681"/>
            <a:ext cx="1654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Sutcliffe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DC77DF-104D-468E-A431-17D802BB338D}"/>
              </a:ext>
            </a:extLst>
          </p:cNvPr>
          <p:cNvSpPr txBox="1"/>
          <p:nvPr/>
        </p:nvSpPr>
        <p:spPr>
          <a:xfrm>
            <a:off x="1846052" y="3425258"/>
            <a:ext cx="1551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Gwynn</a:t>
            </a:r>
          </a:p>
        </p:txBody>
      </p:sp>
      <p:pic>
        <p:nvPicPr>
          <p:cNvPr id="5" name="Picture 4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7F6131FE-F413-4CA2-87B7-728FBA175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1" y="732824"/>
            <a:ext cx="3843077" cy="2623350"/>
          </a:xfrm>
          <a:prstGeom prst="rect">
            <a:avLst/>
          </a:prstGeom>
        </p:spPr>
      </p:pic>
      <p:pic>
        <p:nvPicPr>
          <p:cNvPr id="9" name="Picture 8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34853762-F278-4971-A3F6-03009C31A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71" y="1185772"/>
            <a:ext cx="3612727" cy="4515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EA81D-9AB3-7AE9-C7F1-562F8A377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593" y="466714"/>
            <a:ext cx="2580848" cy="302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3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Shenango Valley Storm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Ken Schulz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ECAA4-3190-E61C-4A3C-6E00DA644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482" y="5358297"/>
            <a:ext cx="1510079" cy="13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534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Pedro Guerrero, </a:t>
            </a:r>
            <a:r>
              <a:rPr lang="en-US" sz="1800" dirty="0" err="1"/>
              <a:t>Wsox</a:t>
            </a:r>
            <a:r>
              <a:rPr lang="en-US" sz="1800" dirty="0"/>
              <a:t>                1. Bert Blyleven, SVS</a:t>
            </a:r>
          </a:p>
          <a:p>
            <a:pPr marL="0" indent="0">
              <a:buNone/>
            </a:pPr>
            <a:r>
              <a:rPr lang="en-US" sz="1800" dirty="0"/>
              <a:t>2.       Floyd Rayford, Gems	             2. John Tudor, </a:t>
            </a:r>
            <a:r>
              <a:rPr lang="en-US" sz="1800" dirty="0" err="1"/>
              <a:t>WSox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3.       Willie McGee, Doe	             3. Ron Darling, SVS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7A371-8698-4F48-B7A3-116595D58C42}"/>
              </a:ext>
            </a:extLst>
          </p:cNvPr>
          <p:cNvSpPr txBox="1"/>
          <p:nvPr/>
        </p:nvSpPr>
        <p:spPr>
          <a:xfrm>
            <a:off x="2526762" y="3577427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Pedro Guerrero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E481-028E-4023-A09F-8A2D7E3D5A26}"/>
              </a:ext>
            </a:extLst>
          </p:cNvPr>
          <p:cNvSpPr txBox="1"/>
          <p:nvPr/>
        </p:nvSpPr>
        <p:spPr>
          <a:xfrm>
            <a:off x="7014286" y="3472304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Bert Blyleven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4A584E3-1626-48DB-85FC-A54673199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452" y="2377208"/>
            <a:ext cx="1384885" cy="1384885"/>
          </a:xfrm>
          <a:prstGeom prst="rect">
            <a:avLst/>
          </a:prstGeom>
        </p:spPr>
      </p:pic>
      <p:pic>
        <p:nvPicPr>
          <p:cNvPr id="6" name="Picture 5" descr="A baseball player running&#10;&#10;Description automatically generated with medium confidence">
            <a:extLst>
              <a:ext uri="{FF2B5EF4-FFF2-40B4-BE49-F238E27FC236}">
                <a16:creationId xmlns:a16="http://schemas.microsoft.com/office/drawing/2014/main" id="{DBADA1DD-3BA9-E199-40DB-D58843E9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91" y="232456"/>
            <a:ext cx="2544660" cy="3344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EAED26-39D1-058D-A843-27F1D5901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485" y="2636725"/>
            <a:ext cx="877563" cy="877563"/>
          </a:xfrm>
          <a:prstGeom prst="rect">
            <a:avLst/>
          </a:prstGeom>
        </p:spPr>
      </p:pic>
      <p:pic>
        <p:nvPicPr>
          <p:cNvPr id="5" name="Picture 4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0316EF01-78AD-0209-7269-784CFEB52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08" y="194365"/>
            <a:ext cx="2698686" cy="323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644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Dan </a:t>
            </a:r>
            <a:r>
              <a:rPr lang="en-US" sz="1800" dirty="0" err="1"/>
              <a:t>Quisenberry</a:t>
            </a:r>
            <a:r>
              <a:rPr lang="en-US" sz="1800" dirty="0"/>
              <a:t>, SVS         1. Ken Schulz, SVS</a:t>
            </a:r>
          </a:p>
          <a:p>
            <a:pPr marL="514350" indent="-514350">
              <a:buAutoNum type="arabicPeriod"/>
            </a:pPr>
            <a:r>
              <a:rPr lang="en-US" sz="1800" dirty="0"/>
              <a:t>Jeff Lahti, FWS	     2. Jim Miller, Gems</a:t>
            </a:r>
          </a:p>
          <a:p>
            <a:pPr marL="514350" indent="-514350">
              <a:buAutoNum type="arabicPeriod"/>
            </a:pPr>
            <a:r>
              <a:rPr lang="en-US" sz="1800" dirty="0"/>
              <a:t>Brian Fisher, </a:t>
            </a:r>
            <a:r>
              <a:rPr lang="en-US" sz="1800" dirty="0" err="1"/>
              <a:t>WSox</a:t>
            </a:r>
            <a:r>
              <a:rPr lang="en-US" sz="1800" dirty="0"/>
              <a:t>	     3. Tim Leslie, Doe Run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36" y="273123"/>
            <a:ext cx="2470406" cy="3467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298612" y="2728260"/>
            <a:ext cx="1756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   KEN SCHULZ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1FB86-AAB7-4107-A704-1DAA73D1CDA0}"/>
              </a:ext>
            </a:extLst>
          </p:cNvPr>
          <p:cNvSpPr txBox="1"/>
          <p:nvPr/>
        </p:nvSpPr>
        <p:spPr>
          <a:xfrm>
            <a:off x="2189523" y="3555585"/>
            <a:ext cx="1820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Dan </a:t>
            </a:r>
            <a:r>
              <a:rPr lang="en-US" dirty="0" err="1">
                <a:latin typeface="Harlow Solid Italic" panose="04030604020F02020D02" pitchFamily="82" charset="0"/>
              </a:rPr>
              <a:t>Quisenberry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2172ABD-5069-4780-86FA-312B662EB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72" y="2418240"/>
            <a:ext cx="1384885" cy="1384885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27DCA88E-C1FB-D1ED-EAD2-2EEA4219C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76" y="2476721"/>
            <a:ext cx="1384885" cy="1384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941BD1-5848-AC68-BEA4-25A50B1E6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232" y="144137"/>
            <a:ext cx="2493812" cy="341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723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596" y="4584716"/>
            <a:ext cx="3712464" cy="1709424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Willie McGee, Doe Run  (.359)</a:t>
            </a:r>
          </a:p>
          <a:p>
            <a:pPr marL="0" indent="0">
              <a:buNone/>
            </a:pPr>
            <a:r>
              <a:rPr lang="en-US" sz="4000" b="1" dirty="0"/>
              <a:t>HR- Carlton Fisk, </a:t>
            </a:r>
            <a:r>
              <a:rPr lang="en-US" sz="4000" b="1" dirty="0" err="1"/>
              <a:t>WSox</a:t>
            </a:r>
            <a:r>
              <a:rPr lang="en-US" sz="4000" b="1" dirty="0"/>
              <a:t> (24)</a:t>
            </a:r>
          </a:p>
          <a:p>
            <a:pPr marL="0" indent="0">
              <a:buNone/>
            </a:pPr>
            <a:r>
              <a:rPr lang="en-US" sz="4000" b="1" dirty="0"/>
              <a:t>RBI- Floyd Rayford, Gems (73)</a:t>
            </a:r>
          </a:p>
          <a:p>
            <a:pPr marL="0" indent="0">
              <a:buNone/>
            </a:pPr>
            <a:r>
              <a:rPr lang="en-US" sz="4000" b="1" dirty="0"/>
              <a:t>SB- Tim Raines, </a:t>
            </a:r>
            <a:r>
              <a:rPr lang="en-US" sz="4000" b="1" dirty="0" err="1"/>
              <a:t>WSox</a:t>
            </a:r>
            <a:r>
              <a:rPr lang="en-US" sz="4000" b="1" dirty="0"/>
              <a:t> (56)</a:t>
            </a:r>
          </a:p>
          <a:p>
            <a:pPr marL="0" indent="0">
              <a:buNone/>
            </a:pPr>
            <a:r>
              <a:rPr lang="en-US" sz="4000" b="1" dirty="0"/>
              <a:t>ERA – Bert Blyleven, SVS (1.73)</a:t>
            </a:r>
          </a:p>
          <a:p>
            <a:pPr marL="0" indent="0">
              <a:buNone/>
            </a:pPr>
            <a:r>
              <a:rPr lang="en-US" sz="4000" b="1" dirty="0"/>
              <a:t>Wins- Ron Darling, SVS (14)</a:t>
            </a:r>
          </a:p>
          <a:p>
            <a:pPr marL="0" indent="0">
              <a:buNone/>
            </a:pPr>
            <a:r>
              <a:rPr lang="en-US" sz="4000" b="1" dirty="0"/>
              <a:t>Strikeouts – Dwight Gooden, 45s/</a:t>
            </a:r>
            <a:r>
              <a:rPr lang="en-US" sz="4000" b="1" dirty="0" err="1"/>
              <a:t>DrukU</a:t>
            </a:r>
            <a:r>
              <a:rPr lang="en-US" sz="4000" b="1" dirty="0"/>
              <a:t>  (168)</a:t>
            </a:r>
          </a:p>
          <a:p>
            <a:pPr marL="0" indent="0">
              <a:buNone/>
            </a:pPr>
            <a:r>
              <a:rPr lang="en-US" sz="4000" b="1" dirty="0"/>
              <a:t>Saves – Dan </a:t>
            </a:r>
            <a:r>
              <a:rPr lang="en-US" sz="4000" b="1" dirty="0" err="1"/>
              <a:t>Quisenberry</a:t>
            </a:r>
            <a:r>
              <a:rPr lang="en-US" sz="4000" b="1" dirty="0"/>
              <a:t>, SVS (15)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02274-E4F4-4068-80B7-ACED10C69FB4}"/>
              </a:ext>
            </a:extLst>
          </p:cNvPr>
          <p:cNvSpPr txBox="1"/>
          <p:nvPr/>
        </p:nvSpPr>
        <p:spPr>
          <a:xfrm>
            <a:off x="5794076" y="3425258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Fisk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51818-C920-4F22-8CB3-696CE1C44892}"/>
              </a:ext>
            </a:extLst>
          </p:cNvPr>
          <p:cNvSpPr txBox="1"/>
          <p:nvPr/>
        </p:nvSpPr>
        <p:spPr>
          <a:xfrm>
            <a:off x="9533355" y="5701681"/>
            <a:ext cx="1654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Gooden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DC77DF-104D-468E-A431-17D802BB338D}"/>
              </a:ext>
            </a:extLst>
          </p:cNvPr>
          <p:cNvSpPr txBox="1"/>
          <p:nvPr/>
        </p:nvSpPr>
        <p:spPr>
          <a:xfrm>
            <a:off x="1846052" y="3425258"/>
            <a:ext cx="1551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McGee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2693F-F1FB-5325-6DB7-846B1184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33" y="864108"/>
            <a:ext cx="3573130" cy="255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B1371-5746-DF72-C71C-B160F04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789" y="658937"/>
            <a:ext cx="3142362" cy="5042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BB267F-A529-43BA-E840-47C4B4389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382" y="71198"/>
            <a:ext cx="1689236" cy="33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069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Gems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Jim Miller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2FC01F-1AA7-A3CB-68FE-CCF142BA2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168" y="4832520"/>
            <a:ext cx="1730393" cy="17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979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Jesse Barfield, Hemp   	             1. Mike Scott, </a:t>
            </a:r>
            <a:r>
              <a:rPr lang="en-US" sz="1800" dirty="0" err="1"/>
              <a:t>WSox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2.       Tim Raines, </a:t>
            </a:r>
            <a:r>
              <a:rPr lang="en-US" sz="1800" dirty="0" err="1"/>
              <a:t>WSox</a:t>
            </a:r>
            <a:r>
              <a:rPr lang="en-US" sz="1800" dirty="0"/>
              <a:t>	             2. Ron Guidry, 45ers</a:t>
            </a:r>
          </a:p>
          <a:p>
            <a:pPr marL="0" indent="0">
              <a:buNone/>
            </a:pPr>
            <a:r>
              <a:rPr lang="en-US" sz="1800" dirty="0"/>
              <a:t>3.       Kirk Gibson, </a:t>
            </a:r>
            <a:r>
              <a:rPr lang="en-US" sz="1800" dirty="0" err="1"/>
              <a:t>DrukU</a:t>
            </a:r>
            <a:r>
              <a:rPr lang="en-US" sz="1800" dirty="0"/>
              <a:t>	             3. Bob Ojeda, Hemp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7A371-8698-4F48-B7A3-116595D58C42}"/>
              </a:ext>
            </a:extLst>
          </p:cNvPr>
          <p:cNvSpPr txBox="1"/>
          <p:nvPr/>
        </p:nvSpPr>
        <p:spPr>
          <a:xfrm>
            <a:off x="2289780" y="3572238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Jesse Barfield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E481-028E-4023-A09F-8A2D7E3D5A26}"/>
              </a:ext>
            </a:extLst>
          </p:cNvPr>
          <p:cNvSpPr txBox="1"/>
          <p:nvPr/>
        </p:nvSpPr>
        <p:spPr>
          <a:xfrm>
            <a:off x="7014286" y="3472304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Mike Scott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E6FD6-90B4-336C-9CBE-190C83F3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174" y="2636725"/>
            <a:ext cx="877563" cy="877563"/>
          </a:xfrm>
          <a:prstGeom prst="rect">
            <a:avLst/>
          </a:prstGeom>
        </p:spPr>
      </p:pic>
      <p:pic>
        <p:nvPicPr>
          <p:cNvPr id="8" name="Picture 7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5833DE58-8598-CCF0-5212-7550F446F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97" y="301806"/>
            <a:ext cx="2591878" cy="323984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7EE4B78-CFDA-F89B-BF17-43991AFC5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84" y="2887785"/>
            <a:ext cx="1071855" cy="1071855"/>
          </a:xfrm>
          <a:prstGeom prst="rect">
            <a:avLst/>
          </a:prstGeom>
        </p:spPr>
      </p:pic>
      <p:pic>
        <p:nvPicPr>
          <p:cNvPr id="12" name="Picture 11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27E009EE-F5AF-42B1-CC40-4336A5EDC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06" y="301806"/>
            <a:ext cx="2751284" cy="32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277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Dale </a:t>
            </a:r>
            <a:r>
              <a:rPr lang="en-US" sz="1800" dirty="0" err="1"/>
              <a:t>Mohorcic</a:t>
            </a:r>
            <a:r>
              <a:rPr lang="en-US" sz="1800" dirty="0"/>
              <a:t>, </a:t>
            </a:r>
            <a:r>
              <a:rPr lang="en-US" sz="1800" dirty="0" err="1"/>
              <a:t>DrukU</a:t>
            </a:r>
            <a:r>
              <a:rPr lang="en-US" sz="1800" dirty="0"/>
              <a:t>        1. Mark Paris, Hemp</a:t>
            </a:r>
          </a:p>
          <a:p>
            <a:pPr marL="514350" indent="-514350">
              <a:buAutoNum type="arabicPeriod"/>
            </a:pPr>
            <a:r>
              <a:rPr lang="en-US" sz="1800" dirty="0"/>
              <a:t>Frank Williams, Hemp	     2. Ken Schulz, SVS</a:t>
            </a:r>
          </a:p>
          <a:p>
            <a:pPr marL="514350" indent="-514350">
              <a:buAutoNum type="arabicPeriod"/>
            </a:pPr>
            <a:r>
              <a:rPr lang="en-US" sz="1800" dirty="0"/>
              <a:t>Dan </a:t>
            </a:r>
            <a:r>
              <a:rPr lang="en-US" sz="1800" dirty="0" err="1"/>
              <a:t>Quisenberry</a:t>
            </a:r>
            <a:r>
              <a:rPr lang="en-US" sz="1800" dirty="0"/>
              <a:t>, SVS         3. Joe </a:t>
            </a:r>
            <a:r>
              <a:rPr lang="en-US" sz="1800" dirty="0" err="1"/>
              <a:t>Deauseault</a:t>
            </a:r>
            <a:r>
              <a:rPr lang="en-US" sz="1800" dirty="0"/>
              <a:t>, </a:t>
            </a:r>
            <a:r>
              <a:rPr lang="en-US" sz="1800" dirty="0" err="1"/>
              <a:t>WSox</a:t>
            </a: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36" y="273123"/>
            <a:ext cx="2470406" cy="3467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298612" y="2728260"/>
            <a:ext cx="1756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   MARK PARIS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1FB86-AAB7-4107-A704-1DAA73D1CDA0}"/>
              </a:ext>
            </a:extLst>
          </p:cNvPr>
          <p:cNvSpPr txBox="1"/>
          <p:nvPr/>
        </p:nvSpPr>
        <p:spPr>
          <a:xfrm>
            <a:off x="2189523" y="3555585"/>
            <a:ext cx="1820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Dale </a:t>
            </a:r>
            <a:r>
              <a:rPr lang="en-US" sz="1800" dirty="0" err="1">
                <a:latin typeface="Harlow Solid Italic" panose="04030604020F02020D02" pitchFamily="82" charset="0"/>
              </a:rPr>
              <a:t>Mohorcic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2172ABD-5069-4780-86FA-312B662EB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72" y="2418240"/>
            <a:ext cx="1384885" cy="1384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39684D-91AD-D2F3-DF10-83427F5D0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763" y="407188"/>
            <a:ext cx="2371409" cy="294189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D9B2A8C-9BCA-51B2-2AC0-4742874B8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55" y="2505114"/>
            <a:ext cx="992399" cy="9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185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596" y="4584716"/>
            <a:ext cx="3712464" cy="1709424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Tim Raines, </a:t>
            </a:r>
            <a:r>
              <a:rPr lang="en-US" sz="4000" b="1" dirty="0" err="1"/>
              <a:t>Wsox</a:t>
            </a:r>
            <a:r>
              <a:rPr lang="en-US" sz="4000" b="1" dirty="0"/>
              <a:t> (.327)</a:t>
            </a:r>
          </a:p>
          <a:p>
            <a:pPr marL="0" indent="0">
              <a:buNone/>
            </a:pPr>
            <a:r>
              <a:rPr lang="en-US" sz="4000" b="1" dirty="0"/>
              <a:t>HR- Jesse Barfield, Hemp (29)</a:t>
            </a:r>
          </a:p>
          <a:p>
            <a:pPr marL="0" indent="0">
              <a:buNone/>
            </a:pPr>
            <a:r>
              <a:rPr lang="en-US" sz="4000" b="1" dirty="0"/>
              <a:t>RBI- Jesse Barfield, Hemp (80)</a:t>
            </a:r>
          </a:p>
          <a:p>
            <a:pPr marL="0" indent="0">
              <a:buNone/>
            </a:pPr>
            <a:r>
              <a:rPr lang="en-US" sz="4000" b="1" dirty="0"/>
              <a:t>SB- Rickey Henderson, Gems (49)</a:t>
            </a:r>
          </a:p>
          <a:p>
            <a:pPr marL="0" indent="0">
              <a:buNone/>
            </a:pPr>
            <a:r>
              <a:rPr lang="en-US" sz="4000" b="1" dirty="0"/>
              <a:t>ERA – Bob Ojeda, Hemp (2.52)</a:t>
            </a:r>
          </a:p>
          <a:p>
            <a:pPr marL="0" indent="0">
              <a:buNone/>
            </a:pPr>
            <a:r>
              <a:rPr lang="en-US" sz="4000" b="1" dirty="0"/>
              <a:t>Wins- Mike Scott, </a:t>
            </a:r>
            <a:r>
              <a:rPr lang="en-US" sz="4000" b="1" dirty="0" err="1"/>
              <a:t>Wsox</a:t>
            </a:r>
            <a:r>
              <a:rPr lang="en-US" sz="4000" b="1" dirty="0"/>
              <a:t> (14)</a:t>
            </a:r>
          </a:p>
          <a:p>
            <a:pPr marL="0" indent="0">
              <a:buNone/>
            </a:pPr>
            <a:r>
              <a:rPr lang="en-US" sz="4000" b="1" dirty="0"/>
              <a:t>Strikeouts – Teddy Higuera, BPM / Roger Clemens, WOB (152)</a:t>
            </a:r>
          </a:p>
          <a:p>
            <a:pPr marL="0" indent="0">
              <a:buNone/>
            </a:pPr>
            <a:r>
              <a:rPr lang="en-US" sz="4000" b="1" dirty="0"/>
              <a:t>Saves – Dale </a:t>
            </a:r>
            <a:r>
              <a:rPr lang="en-US" sz="4000" b="1" dirty="0" err="1"/>
              <a:t>Mohorcic</a:t>
            </a:r>
            <a:r>
              <a:rPr lang="en-US" sz="4000" b="1" dirty="0"/>
              <a:t>, </a:t>
            </a:r>
            <a:r>
              <a:rPr lang="en-US" sz="4000" b="1" dirty="0" err="1"/>
              <a:t>DrukU</a:t>
            </a:r>
            <a:r>
              <a:rPr lang="en-US" sz="4000" b="1" dirty="0"/>
              <a:t> (16)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02274-E4F4-4068-80B7-ACED10C69FB4}"/>
              </a:ext>
            </a:extLst>
          </p:cNvPr>
          <p:cNvSpPr txBox="1"/>
          <p:nvPr/>
        </p:nvSpPr>
        <p:spPr>
          <a:xfrm>
            <a:off x="5794076" y="3425258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Bell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51818-C920-4F22-8CB3-696CE1C44892}"/>
              </a:ext>
            </a:extLst>
          </p:cNvPr>
          <p:cNvSpPr txBox="1"/>
          <p:nvPr/>
        </p:nvSpPr>
        <p:spPr>
          <a:xfrm>
            <a:off x="9672506" y="5779382"/>
            <a:ext cx="1654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Ojeda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DC77DF-104D-468E-A431-17D802BB338D}"/>
              </a:ext>
            </a:extLst>
          </p:cNvPr>
          <p:cNvSpPr txBox="1"/>
          <p:nvPr/>
        </p:nvSpPr>
        <p:spPr>
          <a:xfrm>
            <a:off x="1846052" y="3425258"/>
            <a:ext cx="1551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Raines</a:t>
            </a:r>
          </a:p>
        </p:txBody>
      </p:sp>
      <p:pic>
        <p:nvPicPr>
          <p:cNvPr id="6" name="Picture 5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779AB295-F64A-8655-8EC7-721F19D83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0" y="210021"/>
            <a:ext cx="2366414" cy="3215237"/>
          </a:xfrm>
          <a:prstGeom prst="rect">
            <a:avLst/>
          </a:prstGeom>
        </p:spPr>
      </p:pic>
      <p:pic>
        <p:nvPicPr>
          <p:cNvPr id="9" name="Picture 8" descr="A baseball player swinging his bat&#10;&#10;Description automatically generated with medium confidence">
            <a:extLst>
              <a:ext uri="{FF2B5EF4-FFF2-40B4-BE49-F238E27FC236}">
                <a16:creationId xmlns:a16="http://schemas.microsoft.com/office/drawing/2014/main" id="{F2975520-8936-5674-DE87-5D670E2B2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49" y="351910"/>
            <a:ext cx="3059501" cy="3059501"/>
          </a:xfrm>
          <a:prstGeom prst="rect">
            <a:avLst/>
          </a:prstGeom>
        </p:spPr>
      </p:pic>
      <p:pic>
        <p:nvPicPr>
          <p:cNvPr id="5" name="Picture 4" descr="A picture containing baseball, player, person, outdoor&#10;&#10;Description automatically generated">
            <a:extLst>
              <a:ext uri="{FF2B5EF4-FFF2-40B4-BE49-F238E27FC236}">
                <a16:creationId xmlns:a16="http://schemas.microsoft.com/office/drawing/2014/main" id="{7AD76D08-1496-A997-3247-2EAB804B7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258" y="777897"/>
            <a:ext cx="3332334" cy="49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129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3846797" y="4495568"/>
            <a:ext cx="7479685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Shenango Valley Storm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Ken Schulz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9833DCB-9ED3-D3D9-71B7-7541CBDDC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041" y="5316356"/>
            <a:ext cx="1533327" cy="153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54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Dave Giusti, BPM	          1. AJ </a:t>
            </a:r>
            <a:r>
              <a:rPr lang="en-US" sz="1800" dirty="0" err="1"/>
              <a:t>Luckhaupt</a:t>
            </a:r>
            <a:r>
              <a:rPr lang="en-US" sz="1800" dirty="0"/>
              <a:t>, BPM</a:t>
            </a:r>
          </a:p>
          <a:p>
            <a:pPr marL="514350" indent="-514350">
              <a:buAutoNum type="arabicPeriod"/>
            </a:pPr>
            <a:r>
              <a:rPr lang="en-US" sz="1800" dirty="0"/>
              <a:t>Joe </a:t>
            </a:r>
            <a:r>
              <a:rPr lang="en-US" sz="1800" dirty="0" err="1"/>
              <a:t>Hoerner</a:t>
            </a:r>
            <a:r>
              <a:rPr lang="en-US" sz="1800" dirty="0"/>
              <a:t>, REK	          2. Joe </a:t>
            </a:r>
            <a:r>
              <a:rPr lang="en-US" sz="1800" dirty="0" err="1"/>
              <a:t>Deauseault</a:t>
            </a:r>
            <a:r>
              <a:rPr lang="en-US" sz="1800" dirty="0"/>
              <a:t>, </a:t>
            </a:r>
            <a:r>
              <a:rPr lang="en-US" sz="1800" dirty="0" err="1"/>
              <a:t>WSox</a:t>
            </a:r>
            <a:endParaRPr lang="en-US" sz="1800" dirty="0"/>
          </a:p>
          <a:p>
            <a:pPr marL="514350" indent="-514350">
              <a:buAutoNum type="arabicPeriod"/>
            </a:pPr>
            <a:r>
              <a:rPr lang="en-US" sz="1800" dirty="0"/>
              <a:t>Bob Miller, Olney	          3. John Cody, JAX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2CBA6-BDC5-4F68-9FCD-227977B9E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74" y="111881"/>
            <a:ext cx="2191521" cy="3486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2C6A6A-1A8A-4381-836D-235964D49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186" y="2745528"/>
            <a:ext cx="885388" cy="852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29E64-0244-4F22-9BD7-BC7E24E0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576" y="2582757"/>
            <a:ext cx="898867" cy="865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34290-E685-4461-8774-9B54C2555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34" y="555533"/>
            <a:ext cx="2160178" cy="3031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69381D-7F3D-4BF5-A556-E037C05B9B33}"/>
              </a:ext>
            </a:extLst>
          </p:cNvPr>
          <p:cNvSpPr txBox="1"/>
          <p:nvPr/>
        </p:nvSpPr>
        <p:spPr>
          <a:xfrm>
            <a:off x="7625593" y="220953"/>
            <a:ext cx="342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C3F9D-3124-44BE-AC32-2B715E90D35C}"/>
              </a:ext>
            </a:extLst>
          </p:cNvPr>
          <p:cNvSpPr txBox="1"/>
          <p:nvPr/>
        </p:nvSpPr>
        <p:spPr>
          <a:xfrm>
            <a:off x="8476329" y="2997605"/>
            <a:ext cx="2160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AJ LUCKHAUPT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B7DBE0-A085-47AA-B39A-D525BB89B9D1}"/>
              </a:ext>
            </a:extLst>
          </p:cNvPr>
          <p:cNvSpPr txBox="1"/>
          <p:nvPr/>
        </p:nvSpPr>
        <p:spPr>
          <a:xfrm>
            <a:off x="2474874" y="3595798"/>
            <a:ext cx="158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Dave Giusti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7417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MVP	       			 Cy Young</a:t>
            </a:r>
          </a:p>
          <a:p>
            <a:pPr marL="514350" indent="-514350">
              <a:buAutoNum type="arabicPeriod"/>
            </a:pPr>
            <a:r>
              <a:rPr lang="en-US" sz="1800" dirty="0"/>
              <a:t>Wade Boggs, BPM	             1. Nolan Ryan, </a:t>
            </a:r>
            <a:r>
              <a:rPr lang="en-US" sz="1800" dirty="0" err="1"/>
              <a:t>WSox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2.       Mark McGwire, HHH	             2. Jim Clancy, HHH</a:t>
            </a:r>
          </a:p>
          <a:p>
            <a:pPr marL="0" indent="0">
              <a:buNone/>
            </a:pPr>
            <a:r>
              <a:rPr lang="en-US" sz="1800" dirty="0"/>
              <a:t>3.       Jack Clark, BPM	             3. Jimmy Key, WOB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7A371-8698-4F48-B7A3-116595D58C42}"/>
              </a:ext>
            </a:extLst>
          </p:cNvPr>
          <p:cNvSpPr txBox="1"/>
          <p:nvPr/>
        </p:nvSpPr>
        <p:spPr>
          <a:xfrm>
            <a:off x="1936932" y="3102971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Wade Boggs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E481-028E-4023-A09F-8A2D7E3D5A26}"/>
              </a:ext>
            </a:extLst>
          </p:cNvPr>
          <p:cNvSpPr txBox="1"/>
          <p:nvPr/>
        </p:nvSpPr>
        <p:spPr>
          <a:xfrm>
            <a:off x="7350198" y="3474542"/>
            <a:ext cx="186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Nolan Ryan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E6FD6-90B4-336C-9CBE-190C83F3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615" y="2792298"/>
            <a:ext cx="1044905" cy="1044905"/>
          </a:xfrm>
          <a:prstGeom prst="rect">
            <a:avLst/>
          </a:prstGeom>
        </p:spPr>
      </p:pic>
      <p:pic>
        <p:nvPicPr>
          <p:cNvPr id="6" name="Picture 5" descr="A baseball player holding a bat&#10;&#10;Description automatically generated">
            <a:extLst>
              <a:ext uri="{FF2B5EF4-FFF2-40B4-BE49-F238E27FC236}">
                <a16:creationId xmlns:a16="http://schemas.microsoft.com/office/drawing/2014/main" id="{4D3E194E-CA41-D6CA-53D1-1CE4ED12C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5" y="374072"/>
            <a:ext cx="4046109" cy="2694772"/>
          </a:xfrm>
          <a:prstGeom prst="rect">
            <a:avLst/>
          </a:prstGeom>
        </p:spPr>
      </p:pic>
      <p:pic>
        <p:nvPicPr>
          <p:cNvPr id="7" name="Picture 6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688D8F82-4EA4-221D-6865-78D957BD0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136" y="158795"/>
            <a:ext cx="2275275" cy="3313508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D0ED78D-34A8-CE3E-7BBB-020A6C206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93" y="2906229"/>
            <a:ext cx="1044905" cy="104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494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Fireman of the Year	        Manager</a:t>
            </a:r>
          </a:p>
          <a:p>
            <a:pPr marL="514350" indent="-514350">
              <a:buAutoNum type="arabicPeriod"/>
            </a:pPr>
            <a:r>
              <a:rPr lang="en-US" sz="1800" dirty="0"/>
              <a:t>Tim Burke, </a:t>
            </a:r>
            <a:r>
              <a:rPr lang="en-US" sz="1800" dirty="0" err="1"/>
              <a:t>DrukU</a:t>
            </a:r>
            <a:r>
              <a:rPr lang="en-US" sz="1800" dirty="0"/>
              <a:t>	     1. Gregg </a:t>
            </a:r>
            <a:r>
              <a:rPr lang="en-US" sz="1800" dirty="0" err="1"/>
              <a:t>Wiseburn</a:t>
            </a:r>
            <a:r>
              <a:rPr lang="en-US" sz="1800" dirty="0"/>
              <a:t>, HHH</a:t>
            </a:r>
          </a:p>
          <a:p>
            <a:pPr marL="514350" indent="-514350">
              <a:buAutoNum type="arabicPeriod"/>
            </a:pPr>
            <a:r>
              <a:rPr lang="en-US" sz="1800" dirty="0"/>
              <a:t>Dave Smith, Tamp	     2. Mark Swindell, FWS</a:t>
            </a:r>
          </a:p>
          <a:p>
            <a:pPr marL="514350" indent="-514350">
              <a:buAutoNum type="arabicPeriod"/>
            </a:pPr>
            <a:r>
              <a:rPr lang="en-US" sz="1800" dirty="0"/>
              <a:t>Terry Leach, Gems	     3. Joe Summers, CBH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C79984-AF59-4499-A72D-1EF230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36" y="273123"/>
            <a:ext cx="2470406" cy="3467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EF6DC1-5A04-408B-A4A1-E86027CBFE42}"/>
              </a:ext>
            </a:extLst>
          </p:cNvPr>
          <p:cNvSpPr txBox="1"/>
          <p:nvPr/>
        </p:nvSpPr>
        <p:spPr>
          <a:xfrm>
            <a:off x="8506247" y="2697294"/>
            <a:ext cx="175649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        </a:t>
            </a:r>
            <a:endParaRPr lang="en-US" sz="18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lgerian" panose="04020705040A02060702" pitchFamily="82" charset="0"/>
              </a:rPr>
              <a:t>   GREGG WISEBURN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2D2CF-C598-4D3F-9E22-9513A71C8A86}"/>
              </a:ext>
            </a:extLst>
          </p:cNvPr>
          <p:cNvSpPr txBox="1"/>
          <p:nvPr/>
        </p:nvSpPr>
        <p:spPr>
          <a:xfrm>
            <a:off x="7639509" y="228329"/>
            <a:ext cx="348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stellar" panose="020A0402060406010301" pitchFamily="18" charset="0"/>
                <a:cs typeface="Arabic Typesetting" panose="020B0604020202020204" pitchFamily="66" charset="-78"/>
              </a:rPr>
              <a:t>MANAGER OF THE 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1FB86-AAB7-4107-A704-1DAA73D1CDA0}"/>
              </a:ext>
            </a:extLst>
          </p:cNvPr>
          <p:cNvSpPr txBox="1"/>
          <p:nvPr/>
        </p:nvSpPr>
        <p:spPr>
          <a:xfrm>
            <a:off x="2189523" y="3555585"/>
            <a:ext cx="1820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Tim Burke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2172ABD-5069-4780-86FA-312B662EB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72" y="2418240"/>
            <a:ext cx="1384885" cy="1384885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D9B2A8C-9BCA-51B2-2AC0-4742874B8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70" y="2614482"/>
            <a:ext cx="992399" cy="992399"/>
          </a:xfrm>
          <a:prstGeom prst="rect">
            <a:avLst/>
          </a:prstGeom>
        </p:spPr>
      </p:pic>
      <p:pic>
        <p:nvPicPr>
          <p:cNvPr id="6" name="Picture 5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0C18A2F9-A8D7-D84A-050F-05CD564A9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11" y="386983"/>
            <a:ext cx="2112401" cy="31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429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1987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356435"/>
            <a:ext cx="3712464" cy="1850590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Wade Boggs, BPM  (.376)</a:t>
            </a:r>
          </a:p>
          <a:p>
            <a:pPr marL="0" indent="0">
              <a:buNone/>
            </a:pPr>
            <a:r>
              <a:rPr lang="en-US" sz="4000" b="1" dirty="0"/>
              <a:t>HR- Mark McGwire, HHH (32)</a:t>
            </a:r>
          </a:p>
          <a:p>
            <a:pPr marL="0" indent="0">
              <a:buNone/>
            </a:pPr>
            <a:r>
              <a:rPr lang="en-US" sz="4000" b="1" dirty="0"/>
              <a:t>RBI- Jack Clark, BPM (83)</a:t>
            </a:r>
          </a:p>
          <a:p>
            <a:pPr marL="0" indent="0">
              <a:buNone/>
            </a:pPr>
            <a:r>
              <a:rPr lang="en-US" sz="4000" b="1" dirty="0"/>
              <a:t>SB- John </a:t>
            </a:r>
            <a:r>
              <a:rPr lang="en-US" sz="4000" b="1" dirty="0" err="1"/>
              <a:t>Cangelosi</a:t>
            </a:r>
            <a:r>
              <a:rPr lang="en-US" sz="4000" b="1" dirty="0"/>
              <a:t>, BPM (57)</a:t>
            </a:r>
          </a:p>
          <a:p>
            <a:pPr marL="0" indent="0">
              <a:buNone/>
            </a:pPr>
            <a:r>
              <a:rPr lang="en-US" sz="4000" b="1" dirty="0"/>
              <a:t>ERA – Don Gordon, Hemp (2.65)</a:t>
            </a:r>
          </a:p>
          <a:p>
            <a:pPr marL="0" indent="0">
              <a:buNone/>
            </a:pPr>
            <a:r>
              <a:rPr lang="en-US" sz="4000" b="1" dirty="0"/>
              <a:t>Wins- Joe </a:t>
            </a:r>
            <a:r>
              <a:rPr lang="en-US" sz="4000" b="1" dirty="0" err="1"/>
              <a:t>Magrane</a:t>
            </a:r>
            <a:r>
              <a:rPr lang="en-US" sz="4000" b="1" dirty="0"/>
              <a:t> CBH/Nolan Ryan </a:t>
            </a:r>
            <a:r>
              <a:rPr lang="en-US" sz="4000" b="1" dirty="0" err="1"/>
              <a:t>WSox</a:t>
            </a:r>
            <a:r>
              <a:rPr lang="en-US" sz="4000" b="1" dirty="0"/>
              <a:t>/Jim Clancy HHH/Terry Leach Gems (13)</a:t>
            </a:r>
          </a:p>
          <a:p>
            <a:pPr marL="0" indent="0">
              <a:buNone/>
            </a:pPr>
            <a:r>
              <a:rPr lang="en-US" sz="4000" b="1" dirty="0"/>
              <a:t>Strikeouts – Nolan Ryan, Sox (128)</a:t>
            </a:r>
          </a:p>
          <a:p>
            <a:pPr marL="0" indent="0">
              <a:buNone/>
            </a:pPr>
            <a:r>
              <a:rPr lang="en-US" sz="4000" b="1" dirty="0"/>
              <a:t>Saves – Tim Burke, </a:t>
            </a:r>
            <a:r>
              <a:rPr lang="en-US" sz="4000" b="1" dirty="0" err="1"/>
              <a:t>DrukU</a:t>
            </a:r>
            <a:r>
              <a:rPr lang="en-US" sz="4000" b="1" dirty="0"/>
              <a:t> (14)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02274-E4F4-4068-80B7-ACED10C69FB4}"/>
              </a:ext>
            </a:extLst>
          </p:cNvPr>
          <p:cNvSpPr txBox="1"/>
          <p:nvPr/>
        </p:nvSpPr>
        <p:spPr>
          <a:xfrm>
            <a:off x="5361963" y="3648870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McGwire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DC77DF-104D-468E-A431-17D802BB338D}"/>
              </a:ext>
            </a:extLst>
          </p:cNvPr>
          <p:cNvSpPr txBox="1"/>
          <p:nvPr/>
        </p:nvSpPr>
        <p:spPr>
          <a:xfrm>
            <a:off x="1783322" y="3683893"/>
            <a:ext cx="1551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arlow Solid Italic" panose="04030604020F02020D02" pitchFamily="82" charset="0"/>
              </a:rPr>
              <a:t>Clark</a:t>
            </a:r>
            <a:endParaRPr lang="en-US" sz="1800" dirty="0">
              <a:latin typeface="Harlow Solid Italic" panose="04030604020F02020D02" pitchFamily="82" charset="0"/>
            </a:endParaRPr>
          </a:p>
        </p:txBody>
      </p:sp>
      <p:pic>
        <p:nvPicPr>
          <p:cNvPr id="7" name="Picture 6" descr="A baseball player holding a bat&#10;&#10;Description automatically generated">
            <a:extLst>
              <a:ext uri="{FF2B5EF4-FFF2-40B4-BE49-F238E27FC236}">
                <a16:creationId xmlns:a16="http://schemas.microsoft.com/office/drawing/2014/main" id="{E9D9CAE1-25E3-7226-B563-C7FA7C1F7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03" y="177894"/>
            <a:ext cx="2260950" cy="3518076"/>
          </a:xfrm>
          <a:prstGeom prst="rect">
            <a:avLst/>
          </a:prstGeom>
        </p:spPr>
      </p:pic>
      <p:pic>
        <p:nvPicPr>
          <p:cNvPr id="10" name="Picture 9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DEF742D7-16AD-17BE-E08E-6127C7CA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66" y="98797"/>
            <a:ext cx="2594407" cy="3567947"/>
          </a:xfrm>
          <a:prstGeom prst="rect">
            <a:avLst/>
          </a:prstGeom>
        </p:spPr>
      </p:pic>
      <p:pic>
        <p:nvPicPr>
          <p:cNvPr id="6" name="Picture 5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BFEA0C80-E23A-D57E-D28E-B2FC6EC25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68" y="422378"/>
            <a:ext cx="3421761" cy="5193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16DC15-9D2F-AA44-9021-2EB92CE89182}"/>
              </a:ext>
            </a:extLst>
          </p:cNvPr>
          <p:cNvSpPr txBox="1"/>
          <p:nvPr/>
        </p:nvSpPr>
        <p:spPr>
          <a:xfrm>
            <a:off x="9821355" y="5615607"/>
            <a:ext cx="1468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arlow Solid Italic" panose="04030604020F02020D02" pitchFamily="82" charset="0"/>
              </a:rPr>
              <a:t>Leach</a:t>
            </a:r>
          </a:p>
        </p:txBody>
      </p:sp>
    </p:spTree>
    <p:extLst>
      <p:ext uri="{BB962C8B-B14F-4D97-AF65-F5344CB8AC3E}">
        <p14:creationId xmlns:p14="http://schemas.microsoft.com/office/powerpoint/2010/main" val="13204482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1987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3846797" y="4495568"/>
            <a:ext cx="7479685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Hyannis </a:t>
            </a:r>
            <a:r>
              <a:rPr lang="en-US" sz="8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Harborhawks</a:t>
            </a:r>
            <a:endParaRPr lang="en-US" sz="8600" b="1" dirty="0">
              <a:solidFill>
                <a:schemeClr val="tx1">
                  <a:lumMod val="95000"/>
                  <a:lumOff val="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Gregg </a:t>
            </a:r>
            <a:r>
              <a:rPr lang="en-US" sz="7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Wiseburn</a:t>
            </a:r>
            <a:endParaRPr lang="en-US" sz="7000" dirty="0">
              <a:solidFill>
                <a:schemeClr val="tx1">
                  <a:lumMod val="95000"/>
                  <a:lumOff val="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5AB49B7-8879-2782-1513-3CC737DAB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587" y="5172424"/>
            <a:ext cx="1519564" cy="15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538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lgerian" panose="04020705040A02060702" pitchFamily="82" charset="0"/>
              </a:rPr>
              <a:t>Top  seasonal records-batters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C6365-75F6-492A-87D5-23724100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87" y="230840"/>
            <a:ext cx="1032846" cy="104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E9F05-A116-4967-9DD5-E1D26672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86" y="1334173"/>
            <a:ext cx="1022247" cy="1074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3F07D-963F-42F4-AAB4-627D7D7D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9" y="2391725"/>
            <a:ext cx="1160332" cy="106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B7D48-4C5D-4704-A69C-48903034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763" y="5727513"/>
            <a:ext cx="1073283" cy="1068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D57B7-C55C-43DA-BE43-D65B07FB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491" y="5714339"/>
            <a:ext cx="1166812" cy="1143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17DB80-1DCC-4272-AAA6-7E86A904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3179" y="5673613"/>
            <a:ext cx="1187053" cy="1136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82CDBC-1EF3-444C-90F9-4C556A4C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2604" y="5733660"/>
            <a:ext cx="1073282" cy="1076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27D99-3088-4FCB-B9F6-E54064D74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5890" y="5759377"/>
            <a:ext cx="1073283" cy="1025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83069F-552C-4E2D-81F1-8BF6EDBC0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8157" y="4578259"/>
            <a:ext cx="1060225" cy="1055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512CC-019B-470A-846C-A567C815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7908" y="144430"/>
            <a:ext cx="1491550" cy="14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B4C09-02FA-4618-893F-F3EE26EB3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66" y="5634243"/>
            <a:ext cx="1166812" cy="1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1D8B-8C74-4B6F-ADF2-6CBF68053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6132" y="5702763"/>
            <a:ext cx="1181099" cy="116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5A7B-A87C-430A-ACDD-B106CCED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82313" y="1626207"/>
            <a:ext cx="1275287" cy="134211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656D8D-9FFE-4C71-9500-2D264480BA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03" y="3324746"/>
            <a:ext cx="1109876" cy="1109876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C67D958E-4025-4DD0-A1A9-B005E35F78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" y="3385970"/>
            <a:ext cx="1384885" cy="138488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595B31F-887B-0E07-553B-FAF892C2BE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" y="4601061"/>
            <a:ext cx="1004759" cy="1004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FDBDB6-B8AD-7411-C468-B8DD077978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8259" y="1580131"/>
            <a:ext cx="9194799" cy="37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573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48" y="-77476"/>
            <a:ext cx="10515600" cy="72627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lgerian" panose="04020705040A02060702" pitchFamily="82" charset="0"/>
              </a:rPr>
              <a:t>Top  seasonal records-batters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C6365-75F6-492A-87D5-23724100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66" y="205529"/>
            <a:ext cx="1032846" cy="104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E9F05-A116-4967-9DD5-E1D26672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86" y="1334173"/>
            <a:ext cx="1022247" cy="1074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3F07D-963F-42F4-AAB4-627D7D7D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9" y="2391725"/>
            <a:ext cx="1160332" cy="106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B7D48-4C5D-4704-A69C-48903034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763" y="5727513"/>
            <a:ext cx="1073283" cy="1068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D57B7-C55C-43DA-BE43-D65B07FB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491" y="5714339"/>
            <a:ext cx="1166812" cy="1143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17DB80-1DCC-4272-AAA6-7E86A904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3179" y="5673613"/>
            <a:ext cx="1187053" cy="1136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82CDBC-1EF3-444C-90F9-4C556A4C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2604" y="5733660"/>
            <a:ext cx="1073282" cy="1076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27D99-3088-4FCB-B9F6-E54064D74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5890" y="5759377"/>
            <a:ext cx="1073283" cy="1025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83069F-552C-4E2D-81F1-8BF6EDBC0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8157" y="4578259"/>
            <a:ext cx="1060225" cy="1055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512CC-019B-470A-846C-A567C815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7909" y="195043"/>
            <a:ext cx="1491550" cy="14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B4C09-02FA-4618-893F-F3EE26EB3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66" y="5634243"/>
            <a:ext cx="1166812" cy="1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1D8B-8C74-4B6F-ADF2-6CBF68053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6132" y="5702763"/>
            <a:ext cx="1181099" cy="116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5A7B-A87C-430A-ACDD-B106CCED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82313" y="1626207"/>
            <a:ext cx="1275287" cy="134211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0656D8D-9FFE-4C71-9500-2D264480BA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03" y="3324746"/>
            <a:ext cx="1109876" cy="1109876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106DA393-BD76-4934-80A2-812EA55693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5" y="3368787"/>
            <a:ext cx="1384885" cy="138488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5485646-BA6D-9F1C-F976-F91E125EEC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" y="4601061"/>
            <a:ext cx="1004759" cy="1004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9E8C5B-3AAF-2A32-B5E5-86ECA44BA1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22618" y="454086"/>
            <a:ext cx="7921141" cy="517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3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</a:rPr>
              <a:t>Top  seasonal records-pitchers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C6365-75F6-492A-87D5-23724100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78" y="220523"/>
            <a:ext cx="1032846" cy="104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E9F05-A116-4967-9DD5-E1D26672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8" y="1325563"/>
            <a:ext cx="1022247" cy="1074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3F07D-963F-42F4-AAB4-627D7D7D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0" y="2381297"/>
            <a:ext cx="1160332" cy="106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B7D48-4C5D-4704-A69C-48903034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57" y="5608070"/>
            <a:ext cx="1073283" cy="1068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D57B7-C55C-43DA-BE43-D65B07FB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10" y="5580929"/>
            <a:ext cx="1166812" cy="1143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17DB80-1DCC-4272-AAA6-7E86A904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428" y="5580929"/>
            <a:ext cx="1187053" cy="1136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82CDBC-1EF3-444C-90F9-4C556A4C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2518" y="5580209"/>
            <a:ext cx="1073282" cy="1076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27D99-3088-4FCB-B9F6-E54064D74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3245" y="5651540"/>
            <a:ext cx="1073283" cy="1025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83069F-552C-4E2D-81F1-8BF6EDBC0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8434" y="4386690"/>
            <a:ext cx="1060225" cy="1055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512CC-019B-470A-846C-A567C815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4546" y="38036"/>
            <a:ext cx="1491550" cy="14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B4C09-02FA-4618-893F-F3EE26EB3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808" y="5697072"/>
            <a:ext cx="1166812" cy="1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1D8B-8C74-4B6F-ADF2-6CBF68053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5109" y="5520162"/>
            <a:ext cx="1181099" cy="116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5A7B-A87C-430A-ACDD-B106CCED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43626" y="1436621"/>
            <a:ext cx="1275287" cy="1342114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A863365-2B4E-43AC-8901-9EEC94BFA3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383" y="3077155"/>
            <a:ext cx="1109876" cy="1109876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E109518E-155B-47A1-8D7C-2136489146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3" y="3360783"/>
            <a:ext cx="1384885" cy="138488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2D8CA67-6C70-4FEE-EBEC-1ECD739E8B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9" y="4591512"/>
            <a:ext cx="1004759" cy="1004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5D588-F52B-6902-09D2-FE53D56FCB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4848" y="1079806"/>
            <a:ext cx="8154538" cy="43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595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lgerian" panose="04020705040A02060702" pitchFamily="82" charset="0"/>
              </a:rPr>
              <a:t>Top  seasonal records-pitchers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C6365-75F6-492A-87D5-23724100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78" y="220523"/>
            <a:ext cx="1032846" cy="104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E9F05-A116-4967-9DD5-E1D26672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8" y="1325563"/>
            <a:ext cx="1022247" cy="1074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3F07D-963F-42F4-AAB4-627D7D7D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0" y="2381297"/>
            <a:ext cx="1160332" cy="106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B7D48-4C5D-4704-A69C-48903034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57" y="5608070"/>
            <a:ext cx="1073283" cy="1068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D57B7-C55C-43DA-BE43-D65B07FB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10" y="5580929"/>
            <a:ext cx="1166812" cy="1143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17DB80-1DCC-4272-AAA6-7E86A904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428" y="5580929"/>
            <a:ext cx="1187053" cy="1136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82CDBC-1EF3-444C-90F9-4C556A4C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2518" y="5580209"/>
            <a:ext cx="1073282" cy="1076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27D99-3088-4FCB-B9F6-E54064D74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3245" y="5651540"/>
            <a:ext cx="1073283" cy="1025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83069F-552C-4E2D-81F1-8BF6EDBC0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8434" y="4386690"/>
            <a:ext cx="1060225" cy="1055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512CC-019B-470A-846C-A567C815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4546" y="38036"/>
            <a:ext cx="1491550" cy="14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B4C09-02FA-4618-893F-F3EE26EB3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808" y="5697072"/>
            <a:ext cx="1166812" cy="1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1D8B-8C74-4B6F-ADF2-6CBF68053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5109" y="5520162"/>
            <a:ext cx="1181099" cy="116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5A7B-A87C-430A-ACDD-B106CCED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43626" y="1436621"/>
            <a:ext cx="1275287" cy="1342114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A863365-2B4E-43AC-8901-9EEC94BFA3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383" y="3077155"/>
            <a:ext cx="1109876" cy="1109876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7F89B6BF-B5C8-432D-9D4B-FE524EE3D3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3" y="3360783"/>
            <a:ext cx="1384885" cy="1384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9925B-448D-1EF4-51DB-ED0074E8B9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38116" y="1345459"/>
            <a:ext cx="8078327" cy="3324689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6313396-2CCC-BD6E-F1BC-9FC2BAFFA6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5" y="4632292"/>
            <a:ext cx="1004759" cy="100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36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</a:rPr>
              <a:t>Top  seasonal records-TEAMS</a:t>
            </a:r>
            <a:b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</a:rPr>
              <a:t>BATTING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C6365-75F6-492A-87D5-23724100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06" y="143466"/>
            <a:ext cx="1032846" cy="104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E9F05-A116-4967-9DD5-E1D26672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10" y="1264257"/>
            <a:ext cx="1022247" cy="1074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3F07D-963F-42F4-AAB4-627D7D7D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84" y="2334803"/>
            <a:ext cx="1160332" cy="106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B7D48-4C5D-4704-A69C-48903034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745" y="5659645"/>
            <a:ext cx="1073283" cy="1068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D57B7-C55C-43DA-BE43-D65B07FB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647" y="5626274"/>
            <a:ext cx="1166812" cy="1143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17DB80-1DCC-4272-AAA6-7E86A904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1845" y="5640623"/>
            <a:ext cx="1187053" cy="1136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82CDBC-1EF3-444C-90F9-4C556A4C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4829" y="5659645"/>
            <a:ext cx="1073282" cy="1076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27D99-3088-4FCB-B9F6-E54064D74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4156" y="5709477"/>
            <a:ext cx="1073283" cy="1025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83069F-552C-4E2D-81F1-8BF6EDBC0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3650" y="4452259"/>
            <a:ext cx="1060225" cy="1055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512CC-019B-470A-846C-A567C815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29244" y="-13561"/>
            <a:ext cx="1491550" cy="14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B4C09-02FA-4618-893F-F3EE26EB3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490" y="5651540"/>
            <a:ext cx="1166812" cy="1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1D8B-8C74-4B6F-ADF2-6CBF68053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2537" y="5651540"/>
            <a:ext cx="1181099" cy="116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5A7B-A87C-430A-ACDD-B106CCED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17119" y="1363599"/>
            <a:ext cx="1275287" cy="1342114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71ED08C2-B783-4C09-8D99-7333C74168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581" y="3141149"/>
            <a:ext cx="1109876" cy="1109876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4D6973AF-E3D6-4B8C-A6CC-913A3C9F91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" y="3359756"/>
            <a:ext cx="1384885" cy="1384885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F5FC1B1-B790-F5F1-A731-82C18046A3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" y="4601061"/>
            <a:ext cx="1004759" cy="1004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D4525-A3BA-8745-87FD-52D5B2D668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7692" y="1517301"/>
            <a:ext cx="9297698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445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lgerian" panose="04020705040A02060702" pitchFamily="82" charset="0"/>
              </a:rPr>
              <a:t>Top  seasonal records-TEAMS</a:t>
            </a:r>
            <a:br>
              <a:rPr lang="en-US" sz="3200" b="1" dirty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sz="3200" b="1" dirty="0">
                <a:solidFill>
                  <a:srgbClr val="0070C0"/>
                </a:solidFill>
                <a:latin typeface="Algerian" panose="04020705040A02060702" pitchFamily="82" charset="0"/>
              </a:rPr>
              <a:t>pitching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C6365-75F6-492A-87D5-23724100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78" y="220523"/>
            <a:ext cx="1032846" cy="104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E9F05-A116-4967-9DD5-E1D26672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2" y="1292712"/>
            <a:ext cx="1022247" cy="1074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3F07D-963F-42F4-AAB4-627D7D7D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0" y="2381297"/>
            <a:ext cx="1160332" cy="106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B7D48-4C5D-4704-A69C-48903034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57" y="5608070"/>
            <a:ext cx="1073283" cy="1068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D57B7-C55C-43DA-BE43-D65B07FB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10" y="5580929"/>
            <a:ext cx="1166812" cy="1143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17DB80-1DCC-4272-AAA6-7E86A904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428" y="5580929"/>
            <a:ext cx="1187053" cy="1136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82CDBC-1EF3-444C-90F9-4C556A4C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2518" y="5580209"/>
            <a:ext cx="1073282" cy="1076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27D99-3088-4FCB-B9F6-E54064D74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7723" y="5632612"/>
            <a:ext cx="1073283" cy="1025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83069F-552C-4E2D-81F1-8BF6EDBC0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5871" y="4400894"/>
            <a:ext cx="1060225" cy="1055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512CC-019B-470A-846C-A567C815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8025" y="79506"/>
            <a:ext cx="1491550" cy="14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B4C09-02FA-4618-893F-F3EE26EB3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2300" y="5632612"/>
            <a:ext cx="1166812" cy="1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1D8B-8C74-4B6F-ADF2-6CBF68053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5109" y="5520162"/>
            <a:ext cx="1181099" cy="116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5A7B-A87C-430A-ACDD-B106CCED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53514" y="1508818"/>
            <a:ext cx="1275287" cy="1342114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547CA94-EA13-4A5E-BB0F-A89D211F8C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3" y="3360783"/>
            <a:ext cx="1384885" cy="138488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C345591-ED6C-4C3C-4934-D6A34A04AD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220" y="3063873"/>
            <a:ext cx="1109876" cy="1109876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E862C8E6-515A-5CE7-BE56-E694289A80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21" y="4582605"/>
            <a:ext cx="1004759" cy="1004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8119F3-73B5-8F64-F41A-3D2A1F59A0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0176" y="2073148"/>
            <a:ext cx="8536207" cy="25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1971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2C66-FD14-4C27-9129-ED3C1B3E2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06" y="4582921"/>
            <a:ext cx="3712464" cy="1608383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LEAGUE LEADERS</a:t>
            </a:r>
          </a:p>
          <a:p>
            <a:pPr marL="0" indent="0">
              <a:buNone/>
            </a:pPr>
            <a:r>
              <a:rPr lang="en-US" sz="4000" b="1" dirty="0"/>
              <a:t>AVG – Gates Brown, Gems (.345)</a:t>
            </a:r>
          </a:p>
          <a:p>
            <a:pPr marL="0" indent="0">
              <a:buNone/>
            </a:pPr>
            <a:r>
              <a:rPr lang="en-US" sz="4000" b="1" dirty="0"/>
              <a:t>HR- Hank Aaron, BPM (24)</a:t>
            </a:r>
          </a:p>
          <a:p>
            <a:pPr marL="0" indent="0">
              <a:buNone/>
            </a:pPr>
            <a:r>
              <a:rPr lang="en-US" sz="4000" b="1" dirty="0"/>
              <a:t>RBI- Willie </a:t>
            </a:r>
            <a:r>
              <a:rPr lang="en-US" sz="4000" b="1" dirty="0" err="1"/>
              <a:t>Stagell</a:t>
            </a:r>
            <a:r>
              <a:rPr lang="en-US" sz="4000" b="1" dirty="0"/>
              <a:t>, REK, Hank Aaron BPM (51)</a:t>
            </a:r>
          </a:p>
          <a:p>
            <a:pPr marL="0" indent="0">
              <a:buNone/>
            </a:pPr>
            <a:r>
              <a:rPr lang="en-US" sz="4000" b="1" dirty="0"/>
              <a:t>SB- Lou Brock, Stogies (31)</a:t>
            </a:r>
          </a:p>
          <a:p>
            <a:pPr marL="0" indent="0">
              <a:buNone/>
            </a:pPr>
            <a:r>
              <a:rPr lang="en-US" sz="4000" b="1" dirty="0"/>
              <a:t>ERA – Fergie Jenkins, </a:t>
            </a:r>
            <a:r>
              <a:rPr lang="en-US" sz="4000" b="1" dirty="0" err="1"/>
              <a:t>WSox</a:t>
            </a:r>
            <a:r>
              <a:rPr lang="en-US" sz="4000" b="1" dirty="0"/>
              <a:t> (1.80)</a:t>
            </a:r>
          </a:p>
          <a:p>
            <a:pPr marL="0" indent="0">
              <a:buNone/>
            </a:pPr>
            <a:r>
              <a:rPr lang="en-US" sz="4000" b="1" dirty="0"/>
              <a:t>Wins- Fergie Jenkins, </a:t>
            </a:r>
            <a:r>
              <a:rPr lang="en-US" sz="4000" b="1" dirty="0" err="1"/>
              <a:t>WSox</a:t>
            </a:r>
            <a:r>
              <a:rPr lang="en-US" sz="4000" b="1" dirty="0"/>
              <a:t> (11)</a:t>
            </a:r>
          </a:p>
          <a:p>
            <a:pPr marL="0" indent="0">
              <a:buNone/>
            </a:pPr>
            <a:r>
              <a:rPr lang="en-US" sz="4000" b="1" dirty="0"/>
              <a:t>Strikeouts – Tom </a:t>
            </a:r>
            <a:r>
              <a:rPr lang="en-US" sz="4000" b="1" dirty="0" err="1"/>
              <a:t>Seaver</a:t>
            </a:r>
            <a:r>
              <a:rPr lang="en-US" sz="4000" b="1" dirty="0"/>
              <a:t>, Gems (119)</a:t>
            </a:r>
          </a:p>
          <a:p>
            <a:pPr marL="0" indent="0">
              <a:buNone/>
            </a:pPr>
            <a:r>
              <a:rPr lang="en-US" sz="4000" b="1" dirty="0"/>
              <a:t>Saves – Dave Giusti, BPM (21)</a:t>
            </a:r>
          </a:p>
          <a:p>
            <a:pPr marL="0" indent="0">
              <a:buNone/>
            </a:pPr>
            <a:endParaRPr lang="en-US" sz="400" b="1" dirty="0"/>
          </a:p>
          <a:p>
            <a:pPr marL="0" indent="0">
              <a:buNone/>
            </a:pPr>
            <a:endParaRPr lang="en-US" sz="400" b="1" dirty="0"/>
          </a:p>
        </p:txBody>
      </p:sp>
      <p:pic>
        <p:nvPicPr>
          <p:cNvPr id="6" name="Picture 5" descr="A baseball player holding a bat&#10;&#10;Description automatically generated with medium confidence">
            <a:extLst>
              <a:ext uri="{FF2B5EF4-FFF2-40B4-BE49-F238E27FC236}">
                <a16:creationId xmlns:a16="http://schemas.microsoft.com/office/drawing/2014/main" id="{377660BD-C883-44B2-B0E8-52D321B79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5" y="-11775"/>
            <a:ext cx="2829450" cy="3806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6FA6E-889D-4B36-95A0-D8552C881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928" y="0"/>
            <a:ext cx="4082220" cy="3795120"/>
          </a:xfrm>
          <a:prstGeom prst="rect">
            <a:avLst/>
          </a:prstGeom>
        </p:spPr>
      </p:pic>
      <p:pic>
        <p:nvPicPr>
          <p:cNvPr id="12" name="Picture 11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19F9F1B4-02D2-4352-B792-FB25ADD6E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71" y="838000"/>
            <a:ext cx="3760648" cy="5471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9909D5-1DB8-4941-9E93-49FDEBF76747}"/>
              </a:ext>
            </a:extLst>
          </p:cNvPr>
          <p:cNvSpPr txBox="1"/>
          <p:nvPr/>
        </p:nvSpPr>
        <p:spPr>
          <a:xfrm>
            <a:off x="1417626" y="3762333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Brown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58C0B-F5AF-400E-980B-B245E88DE2E8}"/>
              </a:ext>
            </a:extLst>
          </p:cNvPr>
          <p:cNvSpPr txBox="1"/>
          <p:nvPr/>
        </p:nvSpPr>
        <p:spPr>
          <a:xfrm>
            <a:off x="4979773" y="3762333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Aaron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5E2906-C7D0-433F-9C68-543F46FC9C35}"/>
              </a:ext>
            </a:extLst>
          </p:cNvPr>
          <p:cNvSpPr txBox="1"/>
          <p:nvPr/>
        </p:nvSpPr>
        <p:spPr>
          <a:xfrm>
            <a:off x="9942239" y="6326334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arlow Solid Italic" panose="04030604020F02020D02" pitchFamily="82" charset="0"/>
              </a:rPr>
              <a:t>Jenkins</a:t>
            </a:r>
          </a:p>
        </p:txBody>
      </p:sp>
    </p:spTree>
    <p:extLst>
      <p:ext uri="{BB962C8B-B14F-4D97-AF65-F5344CB8AC3E}">
        <p14:creationId xmlns:p14="http://schemas.microsoft.com/office/powerpoint/2010/main" val="28718812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882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WORLD LONG HAUL CHAMPIONS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4176"/>
            <a:ext cx="10515600" cy="601261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1970</a:t>
            </a:r>
            <a:r>
              <a:rPr lang="en-US" sz="8000" dirty="0">
                <a:latin typeface="Algerian" panose="04020705040A02060702" pitchFamily="82" charset="0"/>
              </a:rPr>
              <a:t> – Lester A’s </a:t>
            </a:r>
            <a:r>
              <a:rPr lang="en-US" sz="4800" dirty="0">
                <a:latin typeface="Algerian" panose="04020705040A02060702" pitchFamily="82" charset="0"/>
              </a:rPr>
              <a:t>(over ridges </a:t>
            </a:r>
            <a:r>
              <a:rPr lang="en-US" sz="4800" dirty="0" err="1">
                <a:latin typeface="Algerian" panose="04020705040A02060702" pitchFamily="82" charset="0"/>
              </a:rPr>
              <a:t>rek</a:t>
            </a:r>
            <a:r>
              <a:rPr lang="en-US" sz="4800" dirty="0">
                <a:latin typeface="Algerian" panose="04020705040A02060702" pitchFamily="82" charset="0"/>
              </a:rPr>
              <a:t>)</a:t>
            </a:r>
            <a:r>
              <a:rPr lang="en-US" sz="8000" dirty="0">
                <a:latin typeface="Algerian" panose="04020705040A02060702" pitchFamily="82" charset="0"/>
              </a:rPr>
              <a:t>			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1971</a:t>
            </a:r>
            <a:r>
              <a:rPr lang="en-US" sz="8000" dirty="0">
                <a:latin typeface="Algerian" panose="04020705040A02060702" pitchFamily="82" charset="0"/>
              </a:rPr>
              <a:t> – Big Pink Machine </a:t>
            </a:r>
            <a:r>
              <a:rPr lang="en-US" sz="4800" dirty="0">
                <a:latin typeface="Algerian" panose="04020705040A02060702" pitchFamily="82" charset="0"/>
              </a:rPr>
              <a:t>(over Jacksonville braves)</a:t>
            </a:r>
            <a:r>
              <a:rPr lang="en-US" sz="8000" dirty="0">
                <a:latin typeface="Algerian" panose="04020705040A02060702" pitchFamily="82" charset="0"/>
              </a:rPr>
              <a:t>				       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1972</a:t>
            </a:r>
            <a:r>
              <a:rPr lang="en-US" sz="8000" dirty="0">
                <a:latin typeface="Algerian" panose="04020705040A02060702" pitchFamily="82" charset="0"/>
              </a:rPr>
              <a:t> – Olney Ogres </a:t>
            </a:r>
            <a:r>
              <a:rPr lang="en-US" sz="4800" dirty="0">
                <a:latin typeface="Algerian" panose="04020705040A02060702" pitchFamily="82" charset="0"/>
              </a:rPr>
              <a:t>(over big pink machine)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1973</a:t>
            </a:r>
            <a:r>
              <a:rPr lang="en-US" sz="8000" dirty="0">
                <a:latin typeface="Algerian" panose="04020705040A02060702" pitchFamily="82" charset="0"/>
              </a:rPr>
              <a:t> – Olney Ogres </a:t>
            </a:r>
            <a:r>
              <a:rPr lang="en-US" sz="4800" dirty="0">
                <a:latin typeface="Algerian" panose="04020705040A02060702" pitchFamily="82" charset="0"/>
              </a:rPr>
              <a:t>(over  gems)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1974</a:t>
            </a:r>
            <a:r>
              <a:rPr lang="en-US" sz="8000" dirty="0">
                <a:latin typeface="Algerian" panose="04020705040A02060702" pitchFamily="82" charset="0"/>
              </a:rPr>
              <a:t> – Druk U </a:t>
            </a:r>
            <a:r>
              <a:rPr lang="en-US" sz="4800" dirty="0">
                <a:latin typeface="Algerian" panose="04020705040A02060702" pitchFamily="82" charset="0"/>
              </a:rPr>
              <a:t>(over shenango valley storm)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1975</a:t>
            </a:r>
            <a:r>
              <a:rPr lang="en-US" sz="8000" dirty="0">
                <a:latin typeface="Algerian" panose="04020705040A02060702" pitchFamily="82" charset="0"/>
              </a:rPr>
              <a:t> – Olney Ogres </a:t>
            </a:r>
            <a:r>
              <a:rPr lang="en-US" sz="4800" dirty="0">
                <a:latin typeface="Algerian" panose="04020705040A02060702" pitchFamily="82" charset="0"/>
              </a:rPr>
              <a:t>(over TAMPICO STOGIES)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1976</a:t>
            </a:r>
            <a:r>
              <a:rPr lang="en-US" sz="8000" dirty="0">
                <a:latin typeface="Algerian" panose="04020705040A02060702" pitchFamily="82" charset="0"/>
              </a:rPr>
              <a:t> – Shenango Valley Storm </a:t>
            </a:r>
            <a:r>
              <a:rPr lang="en-US" sz="4800" dirty="0">
                <a:latin typeface="Algerian" panose="04020705040A02060702" pitchFamily="82" charset="0"/>
              </a:rPr>
              <a:t>(over DRUK U)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1977</a:t>
            </a:r>
            <a:r>
              <a:rPr lang="en-US" sz="8000" dirty="0">
                <a:latin typeface="Algerian" panose="04020705040A02060702" pitchFamily="82" charset="0"/>
              </a:rPr>
              <a:t> – Gems </a:t>
            </a:r>
            <a:r>
              <a:rPr lang="en-US" sz="4800" dirty="0">
                <a:latin typeface="Algerian" panose="04020705040A02060702" pitchFamily="82" charset="0"/>
              </a:rPr>
              <a:t>(Over </a:t>
            </a:r>
            <a:r>
              <a:rPr lang="en-US" sz="4800" dirty="0" err="1">
                <a:latin typeface="Algerian" panose="04020705040A02060702" pitchFamily="82" charset="0"/>
              </a:rPr>
              <a:t>westfield</a:t>
            </a:r>
            <a:r>
              <a:rPr lang="en-US" sz="4800" dirty="0">
                <a:latin typeface="Algerian" panose="04020705040A02060702" pitchFamily="82" charset="0"/>
              </a:rPr>
              <a:t> sox)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1978</a:t>
            </a:r>
            <a:r>
              <a:rPr lang="en-US" sz="8000" dirty="0">
                <a:latin typeface="Algerian" panose="04020705040A02060702" pitchFamily="82" charset="0"/>
              </a:rPr>
              <a:t> -  Ft Worth swindlers </a:t>
            </a:r>
            <a:r>
              <a:rPr lang="en-US" sz="4800" dirty="0">
                <a:latin typeface="Algerian" panose="04020705040A02060702" pitchFamily="82" charset="0"/>
              </a:rPr>
              <a:t>(over </a:t>
            </a:r>
            <a:r>
              <a:rPr lang="en-US" sz="4800" dirty="0" err="1">
                <a:latin typeface="Algerian" panose="04020705040A02060702" pitchFamily="82" charset="0"/>
              </a:rPr>
              <a:t>westfield</a:t>
            </a:r>
            <a:r>
              <a:rPr lang="en-US" sz="4800" dirty="0">
                <a:latin typeface="Algerian" panose="04020705040A02060702" pitchFamily="82" charset="0"/>
              </a:rPr>
              <a:t> sox)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1979</a:t>
            </a:r>
            <a:r>
              <a:rPr lang="en-US" sz="8000" dirty="0">
                <a:latin typeface="Algerian" panose="04020705040A02060702" pitchFamily="82" charset="0"/>
              </a:rPr>
              <a:t> -  Jacksonville braves </a:t>
            </a:r>
            <a:r>
              <a:rPr lang="en-US" sz="4800" dirty="0">
                <a:latin typeface="Algerian" panose="04020705040A02060702" pitchFamily="82" charset="0"/>
              </a:rPr>
              <a:t>(OVER Big pink machine)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1980</a:t>
            </a:r>
            <a:r>
              <a:rPr lang="en-US" sz="8000" dirty="0">
                <a:latin typeface="Algerian" panose="04020705040A02060702" pitchFamily="82" charset="0"/>
              </a:rPr>
              <a:t> -  WESTFIELD SOX </a:t>
            </a:r>
            <a:r>
              <a:rPr lang="en-US" sz="4800" dirty="0">
                <a:latin typeface="Algerian" panose="04020705040A02060702" pitchFamily="82" charset="0"/>
              </a:rPr>
              <a:t>(over ft worth swindlers)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1981</a:t>
            </a:r>
            <a:r>
              <a:rPr lang="en-US" sz="8000" dirty="0">
                <a:latin typeface="Algerian" panose="04020705040A02060702" pitchFamily="82" charset="0"/>
              </a:rPr>
              <a:t> -  GEMS </a:t>
            </a:r>
            <a:r>
              <a:rPr lang="en-US" sz="4800" dirty="0">
                <a:latin typeface="Algerian" panose="04020705040A02060702" pitchFamily="82" charset="0"/>
              </a:rPr>
              <a:t>(over </a:t>
            </a:r>
            <a:r>
              <a:rPr lang="en-US" sz="4800" dirty="0" err="1">
                <a:latin typeface="Algerian" panose="04020705040A02060702" pitchFamily="82" charset="0"/>
              </a:rPr>
              <a:t>westfield</a:t>
            </a:r>
            <a:r>
              <a:rPr lang="en-US" sz="4800" dirty="0">
                <a:latin typeface="Algerian" panose="04020705040A02060702" pitchFamily="82" charset="0"/>
              </a:rPr>
              <a:t> sox)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1982</a:t>
            </a:r>
            <a:r>
              <a:rPr lang="en-US" sz="8000" dirty="0">
                <a:latin typeface="Algerian" panose="04020705040A02060702" pitchFamily="82" charset="0"/>
              </a:rPr>
              <a:t> -  </a:t>
            </a:r>
            <a:r>
              <a:rPr lang="en-US" sz="8000" dirty="0" err="1">
                <a:latin typeface="Algerian" panose="04020705040A02060702" pitchFamily="82" charset="0"/>
              </a:rPr>
              <a:t>druk</a:t>
            </a:r>
            <a:r>
              <a:rPr lang="en-US" sz="8000" dirty="0">
                <a:latin typeface="Algerian" panose="04020705040A02060702" pitchFamily="82" charset="0"/>
              </a:rPr>
              <a:t> u </a:t>
            </a:r>
            <a:r>
              <a:rPr lang="en-US" sz="4800" dirty="0">
                <a:latin typeface="Algerian" panose="04020705040A02060702" pitchFamily="82" charset="0"/>
              </a:rPr>
              <a:t>(OVER CHESAPEAKE BAY HERONS)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1983</a:t>
            </a:r>
            <a:r>
              <a:rPr lang="en-US" sz="8000" dirty="0">
                <a:latin typeface="Algerian" panose="04020705040A02060702" pitchFamily="82" charset="0"/>
              </a:rPr>
              <a:t> -  ft worth swindlers </a:t>
            </a:r>
            <a:r>
              <a:rPr lang="en-US" sz="4800" dirty="0">
                <a:latin typeface="Algerian" panose="04020705040A02060702" pitchFamily="82" charset="0"/>
              </a:rPr>
              <a:t>(over doe run stampede)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1984</a:t>
            </a:r>
            <a:r>
              <a:rPr lang="en-US" sz="8000" dirty="0">
                <a:latin typeface="Algerian" panose="04020705040A02060702" pitchFamily="82" charset="0"/>
              </a:rPr>
              <a:t> -  SHENANGO VALLEY STORM </a:t>
            </a:r>
            <a:r>
              <a:rPr lang="en-US" sz="4800" dirty="0">
                <a:latin typeface="Algerian" panose="04020705040A02060702" pitchFamily="82" charset="0"/>
              </a:rPr>
              <a:t>(over 45ers)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1985</a:t>
            </a:r>
            <a:r>
              <a:rPr lang="en-US" sz="8000" dirty="0">
                <a:latin typeface="Algerian" panose="04020705040A02060702" pitchFamily="82" charset="0"/>
              </a:rPr>
              <a:t> -  GEMS </a:t>
            </a:r>
            <a:r>
              <a:rPr lang="en-US" sz="4800" dirty="0">
                <a:latin typeface="Algerian" panose="04020705040A02060702" pitchFamily="82" charset="0"/>
              </a:rPr>
              <a:t>(SHENANGO VALLEY STORM)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1986</a:t>
            </a:r>
            <a:r>
              <a:rPr lang="en-US" sz="8000" dirty="0">
                <a:latin typeface="Algerian" panose="04020705040A02060702" pitchFamily="82" charset="0"/>
              </a:rPr>
              <a:t> -  SHENANGO VALLEY STORM </a:t>
            </a:r>
            <a:r>
              <a:rPr lang="en-US" sz="4800" dirty="0">
                <a:latin typeface="Algerian" panose="04020705040A02060702" pitchFamily="82" charset="0"/>
              </a:rPr>
              <a:t>(OVER Kentucky Hemp)</a:t>
            </a:r>
          </a:p>
          <a:p>
            <a:pPr marL="0" indent="0">
              <a:buNone/>
            </a:pPr>
            <a:r>
              <a:rPr lang="en-US" sz="8000" dirty="0">
                <a:solidFill>
                  <a:srgbClr val="FF0000"/>
                </a:solidFill>
                <a:latin typeface="Algerian" panose="04020705040A02060702" pitchFamily="82" charset="0"/>
              </a:rPr>
              <a:t>1987 – </a:t>
            </a:r>
            <a:r>
              <a:rPr lang="en-US" sz="8000" dirty="0">
                <a:latin typeface="Algerian" panose="04020705040A02060702" pitchFamily="82" charset="0"/>
              </a:rPr>
              <a:t>Hyannis </a:t>
            </a:r>
            <a:r>
              <a:rPr lang="en-US" sz="8000" dirty="0" err="1">
                <a:latin typeface="Algerian" panose="04020705040A02060702" pitchFamily="82" charset="0"/>
              </a:rPr>
              <a:t>harborhawks</a:t>
            </a:r>
            <a:r>
              <a:rPr lang="en-US" sz="8000" dirty="0">
                <a:latin typeface="Algerian" panose="04020705040A02060702" pitchFamily="82" charset="0"/>
              </a:rPr>
              <a:t> </a:t>
            </a:r>
            <a:r>
              <a:rPr lang="en-US" sz="4800" dirty="0">
                <a:latin typeface="Algerian" panose="04020705040A02060702" pitchFamily="82" charset="0"/>
              </a:rPr>
              <a:t>(over ft worth swindlers)</a:t>
            </a:r>
          </a:p>
          <a:p>
            <a:pPr marL="0" indent="0">
              <a:buNone/>
            </a:pPr>
            <a:endParaRPr lang="en-US" sz="18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8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8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8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8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8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8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8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4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4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4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sz="12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C2A95-42BF-4401-926E-3059AAF0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717" y="1618017"/>
            <a:ext cx="4087646" cy="362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095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38" y="-7410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Postseason appearances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0526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Westfield sox </a:t>
            </a:r>
            <a:r>
              <a:rPr lang="en-US" sz="5600" dirty="0">
                <a:latin typeface="Algerian" panose="04020705040A02060702" pitchFamily="82" charset="0"/>
              </a:rPr>
              <a:t>– 1971, 1972, 1974, 1976, 1977, 1978,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1980</a:t>
            </a:r>
            <a:r>
              <a:rPr lang="en-US" sz="5600" dirty="0">
                <a:latin typeface="Algerian" panose="04020705040A02060702" pitchFamily="82" charset="0"/>
              </a:rPr>
              <a:t>, 1981, 1982, 1985, 1986, 1987 (12)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Gems</a:t>
            </a:r>
            <a:r>
              <a:rPr lang="en-US" sz="5600" dirty="0">
                <a:latin typeface="Algerian" panose="04020705040A02060702" pitchFamily="82" charset="0"/>
              </a:rPr>
              <a:t> – 1971, 1972, 1973, 1975,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1977</a:t>
            </a:r>
            <a:r>
              <a:rPr lang="en-US" sz="5600" dirty="0">
                <a:latin typeface="Algerian" panose="04020705040A02060702" pitchFamily="82" charset="0"/>
              </a:rPr>
              <a:t>, 1978, 1980,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1981, </a:t>
            </a:r>
            <a:r>
              <a:rPr lang="en-US" sz="5600" dirty="0">
                <a:latin typeface="Algerian" panose="04020705040A02060702" pitchFamily="82" charset="0"/>
              </a:rPr>
              <a:t>1983,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1985, </a:t>
            </a:r>
            <a:r>
              <a:rPr lang="en-US" sz="5600" dirty="0">
                <a:latin typeface="Algerian" panose="04020705040A02060702" pitchFamily="82" charset="0"/>
              </a:rPr>
              <a:t>1987 (11)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Shenango valley storm- </a:t>
            </a:r>
            <a:r>
              <a:rPr lang="en-US" sz="5600" dirty="0">
                <a:latin typeface="Algerian" panose="04020705040A02060702" pitchFamily="82" charset="0"/>
              </a:rPr>
              <a:t>1974, 1975,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1976</a:t>
            </a:r>
            <a:r>
              <a:rPr lang="en-US" sz="5600" dirty="0">
                <a:latin typeface="Algerian" panose="04020705040A02060702" pitchFamily="82" charset="0"/>
              </a:rPr>
              <a:t>, 1977, 1979, 1983,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1984, </a:t>
            </a:r>
            <a:r>
              <a:rPr lang="en-US" sz="5600" dirty="0">
                <a:latin typeface="Algerian" panose="04020705040A02060702" pitchFamily="82" charset="0"/>
              </a:rPr>
              <a:t>1985,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1986 </a:t>
            </a:r>
            <a:r>
              <a:rPr lang="en-US" sz="5600" dirty="0">
                <a:latin typeface="Algerian" panose="04020705040A02060702" pitchFamily="82" charset="0"/>
              </a:rPr>
              <a:t>(9)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Ft worth swindlers </a:t>
            </a:r>
            <a:r>
              <a:rPr lang="en-US" sz="5600" dirty="0">
                <a:latin typeface="Algerian" panose="04020705040A02060702" pitchFamily="82" charset="0"/>
              </a:rPr>
              <a:t>– 1976, 1977,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1978, </a:t>
            </a:r>
            <a:r>
              <a:rPr lang="en-US" sz="5600" dirty="0">
                <a:latin typeface="Algerian" panose="04020705040A02060702" pitchFamily="82" charset="0"/>
              </a:rPr>
              <a:t>1980, 1981, 1982,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1983, </a:t>
            </a:r>
            <a:r>
              <a:rPr lang="en-US" sz="5600" dirty="0">
                <a:latin typeface="Algerian" panose="04020705040A02060702" pitchFamily="82" charset="0"/>
              </a:rPr>
              <a:t>1985, 1987 (9)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Druk u </a:t>
            </a:r>
            <a:r>
              <a:rPr lang="en-US" sz="5600" dirty="0">
                <a:latin typeface="Algerian" panose="04020705040A02060702" pitchFamily="82" charset="0"/>
              </a:rPr>
              <a:t>– 1970, 1973,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1974</a:t>
            </a:r>
            <a:r>
              <a:rPr lang="en-US" sz="5600" dirty="0">
                <a:latin typeface="Algerian" panose="04020705040A02060702" pitchFamily="82" charset="0"/>
              </a:rPr>
              <a:t>, 1975, 1976, 1977, 1979,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1982 </a:t>
            </a:r>
            <a:r>
              <a:rPr lang="en-US" sz="5600" dirty="0">
                <a:latin typeface="Algerian" panose="04020705040A02060702" pitchFamily="82" charset="0"/>
              </a:rPr>
              <a:t>(8)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Olney ogres </a:t>
            </a:r>
            <a:r>
              <a:rPr lang="en-US" sz="5600" dirty="0">
                <a:latin typeface="Algerian" panose="04020705040A02060702" pitchFamily="82" charset="0"/>
              </a:rPr>
              <a:t>– 1970, 1971,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1972</a:t>
            </a:r>
            <a:r>
              <a:rPr lang="en-US" sz="5600" dirty="0">
                <a:latin typeface="Algerian" panose="04020705040A02060702" pitchFamily="82" charset="0"/>
              </a:rPr>
              <a:t>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1973</a:t>
            </a:r>
            <a:r>
              <a:rPr lang="en-US" sz="5600" dirty="0">
                <a:latin typeface="Algerian" panose="04020705040A02060702" pitchFamily="82" charset="0"/>
              </a:rPr>
              <a:t>, 1974,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1975</a:t>
            </a:r>
            <a:r>
              <a:rPr lang="en-US" sz="5600" dirty="0">
                <a:latin typeface="Algerian" panose="04020705040A02060702" pitchFamily="82" charset="0"/>
              </a:rPr>
              <a:t>, 1976 (7)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West Coast jumble </a:t>
            </a:r>
            <a:r>
              <a:rPr lang="en-US" sz="5600" dirty="0">
                <a:latin typeface="Algerian" panose="04020705040A02060702" pitchFamily="82" charset="0"/>
              </a:rPr>
              <a:t>– 1980, 1981, 1982, 1984, 1985, 1986, 1987 (7)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Jacksonville braves </a:t>
            </a:r>
            <a:r>
              <a:rPr lang="en-US" sz="5600" dirty="0">
                <a:latin typeface="Algerian" panose="04020705040A02060702" pitchFamily="82" charset="0"/>
              </a:rPr>
              <a:t>– 1971, 1972, 1973, 1978,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1979, </a:t>
            </a:r>
            <a:r>
              <a:rPr lang="en-US" sz="5600" dirty="0">
                <a:latin typeface="Algerian" panose="04020705040A02060702" pitchFamily="82" charset="0"/>
              </a:rPr>
              <a:t>1984 (6)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Chesapeake bay herons- </a:t>
            </a:r>
            <a:r>
              <a:rPr lang="en-US" sz="5600" dirty="0">
                <a:latin typeface="Algerian" panose="04020705040A02060702" pitchFamily="82" charset="0"/>
              </a:rPr>
              <a:t>1981, 1982, 1983, 1984, 1987 (5)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Chico’s bail bonds/LUCASVILLE DARKSIDE </a:t>
            </a:r>
            <a:r>
              <a:rPr lang="en-US" sz="5600" dirty="0">
                <a:latin typeface="Algerian" panose="04020705040A02060702" pitchFamily="82" charset="0"/>
              </a:rPr>
              <a:t>– 1971, 1973, 1974, 1978 (4)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DOE RUN STAMPEDE – </a:t>
            </a:r>
            <a:r>
              <a:rPr lang="en-US" sz="5600" dirty="0">
                <a:latin typeface="Algerian" panose="04020705040A02060702" pitchFamily="82" charset="0"/>
              </a:rPr>
              <a:t>1979, 1980, 1983, 1985 (4)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45ers</a:t>
            </a:r>
            <a:r>
              <a:rPr lang="en-US" sz="5600" dirty="0">
                <a:latin typeface="Algerian" panose="04020705040A02060702" pitchFamily="82" charset="0"/>
              </a:rPr>
              <a:t> – 1973, 1974, 1984 (3)</a:t>
            </a:r>
          </a:p>
          <a:p>
            <a:pPr marL="0" indent="0">
              <a:buNone/>
            </a:pPr>
            <a:r>
              <a:rPr lang="en-US" sz="5600" b="1" dirty="0" err="1">
                <a:highlight>
                  <a:srgbClr val="FFFF00"/>
                </a:highlight>
                <a:latin typeface="Algerian" panose="04020705040A02060702" pitchFamily="82" charset="0"/>
              </a:rPr>
              <a:t>Rek</a:t>
            </a: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 </a:t>
            </a:r>
            <a:r>
              <a:rPr lang="en-US" sz="5600" dirty="0">
                <a:latin typeface="Algerian" panose="04020705040A02060702" pitchFamily="82" charset="0"/>
              </a:rPr>
              <a:t>– 1970, 1975, 1977 (3)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Westmoreland-Oriskany bulldogs </a:t>
            </a:r>
            <a:r>
              <a:rPr lang="en-US" sz="5600" dirty="0">
                <a:latin typeface="Algerian" panose="04020705040A02060702" pitchFamily="82" charset="0"/>
              </a:rPr>
              <a:t>– 1980, 1981, 1982 (3)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Big pink machine (AJ)</a:t>
            </a:r>
            <a:r>
              <a:rPr lang="en-US" sz="5600" dirty="0">
                <a:latin typeface="Algerian" panose="04020705040A02060702" pitchFamily="82" charset="0"/>
              </a:rPr>
              <a:t>–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1971</a:t>
            </a:r>
            <a:r>
              <a:rPr lang="en-US" sz="5600" dirty="0">
                <a:latin typeface="Algerian" panose="04020705040A02060702" pitchFamily="82" charset="0"/>
              </a:rPr>
              <a:t>, 1972, 1979 (3)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BIG PINK MACHINE (MATT) </a:t>
            </a:r>
            <a:r>
              <a:rPr lang="en-US" sz="5600" dirty="0">
                <a:latin typeface="Algerian" panose="04020705040A02060702" pitchFamily="82" charset="0"/>
              </a:rPr>
              <a:t>– 1983, 1984, 1986 (3)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HYANNIS HARBORHAWKS </a:t>
            </a:r>
            <a:r>
              <a:rPr lang="en-US" sz="5600" dirty="0">
                <a:latin typeface="Algerian" panose="04020705040A02060702" pitchFamily="82" charset="0"/>
              </a:rPr>
              <a:t>– 1978, 1979,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1987</a:t>
            </a:r>
            <a:r>
              <a:rPr lang="en-US" sz="5600" dirty="0">
                <a:latin typeface="Algerian" panose="04020705040A02060702" pitchFamily="82" charset="0"/>
              </a:rPr>
              <a:t> (3)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Tampico stogies </a:t>
            </a:r>
            <a:r>
              <a:rPr lang="en-US" sz="5600" dirty="0">
                <a:latin typeface="Algerian" panose="04020705040A02060702" pitchFamily="82" charset="0"/>
              </a:rPr>
              <a:t>– 1975, 1976 (2)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Lester a’s  </a:t>
            </a:r>
            <a:r>
              <a:rPr lang="en-US" sz="5600" dirty="0">
                <a:latin typeface="Algerian" panose="04020705040A02060702" pitchFamily="82" charset="0"/>
              </a:rPr>
              <a:t>- </a:t>
            </a:r>
            <a:r>
              <a:rPr lang="en-US" sz="5600" b="1" dirty="0">
                <a:solidFill>
                  <a:srgbClr val="FF0000"/>
                </a:solidFill>
                <a:latin typeface="Algerian" panose="04020705040A02060702" pitchFamily="82" charset="0"/>
              </a:rPr>
              <a:t>1970</a:t>
            </a:r>
            <a:r>
              <a:rPr lang="en-US" sz="5600" dirty="0">
                <a:latin typeface="Algerian" panose="04020705040A02060702" pitchFamily="82" charset="0"/>
              </a:rPr>
              <a:t>, 1972  (2)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Kentucky Hemp </a:t>
            </a:r>
            <a:r>
              <a:rPr lang="en-US" sz="5600" dirty="0">
                <a:latin typeface="Algerian" panose="04020705040A02060702" pitchFamily="82" charset="0"/>
              </a:rPr>
              <a:t>– 1986 (1)</a:t>
            </a:r>
          </a:p>
          <a:p>
            <a:pPr marL="0" indent="0">
              <a:buNone/>
            </a:pPr>
            <a:r>
              <a:rPr lang="en-US" sz="5600" b="1" dirty="0">
                <a:highlight>
                  <a:srgbClr val="FFFF00"/>
                </a:highlight>
                <a:latin typeface="Algerian" panose="04020705040A02060702" pitchFamily="82" charset="0"/>
              </a:rPr>
              <a:t>The Bears </a:t>
            </a:r>
            <a:r>
              <a:rPr lang="en-US" sz="5600" dirty="0">
                <a:latin typeface="Algerian" panose="04020705040A02060702" pitchFamily="82" charset="0"/>
              </a:rPr>
              <a:t>– 1986 (1)</a:t>
            </a: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E8CEC638-9F5A-4B35-A004-12AD78232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34" y="2953159"/>
            <a:ext cx="4927196" cy="2463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A0154A-472C-4BDE-869B-419E78A66610}"/>
              </a:ext>
            </a:extLst>
          </p:cNvPr>
          <p:cNvSpPr txBox="1"/>
          <p:nvPr/>
        </p:nvSpPr>
        <p:spPr>
          <a:xfrm>
            <a:off x="7443344" y="3865202"/>
            <a:ext cx="336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cript MT Bold" panose="03040602040607080904" pitchFamily="66" charset="0"/>
              </a:rPr>
              <a:t>L o n g     H  a  u  l</a:t>
            </a:r>
          </a:p>
        </p:txBody>
      </p:sp>
    </p:spTree>
    <p:extLst>
      <p:ext uri="{BB962C8B-B14F-4D97-AF65-F5344CB8AC3E}">
        <p14:creationId xmlns:p14="http://schemas.microsoft.com/office/powerpoint/2010/main" val="17513369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lgerian" panose="04020705040A02060702" pitchFamily="82" charset="0"/>
              </a:rPr>
              <a:t>Seasonal divisional champions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C6365-75F6-492A-87D5-23724100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78" y="220523"/>
            <a:ext cx="1032846" cy="104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E9F05-A116-4967-9DD5-E1D26672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8" y="1325563"/>
            <a:ext cx="1022247" cy="1074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3F07D-963F-42F4-AAB4-627D7D7D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0" y="2381297"/>
            <a:ext cx="1160332" cy="106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B7D48-4C5D-4704-A69C-48903034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57" y="5608070"/>
            <a:ext cx="1073283" cy="1068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D57B7-C55C-43DA-BE43-D65B07FB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10" y="5580929"/>
            <a:ext cx="1166812" cy="1143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17DB80-1DCC-4272-AAA6-7E86A904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428" y="5580929"/>
            <a:ext cx="1187053" cy="1136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82CDBC-1EF3-444C-90F9-4C556A4C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2518" y="5580209"/>
            <a:ext cx="1073282" cy="1076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27D99-3088-4FCB-B9F6-E54064D74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3245" y="5651540"/>
            <a:ext cx="1073283" cy="1025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83069F-552C-4E2D-81F1-8BF6EDBC0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8434" y="4386690"/>
            <a:ext cx="1060225" cy="1055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512CC-019B-470A-846C-A567C815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4546" y="38036"/>
            <a:ext cx="1491550" cy="14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B4C09-02FA-4618-893F-F3EE26EB3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2300" y="5632612"/>
            <a:ext cx="1166812" cy="1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1D8B-8C74-4B6F-ADF2-6CBF68053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5109" y="5520162"/>
            <a:ext cx="1181099" cy="116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5A7B-A87C-430A-ACDD-B106CCED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43626" y="1436621"/>
            <a:ext cx="1275287" cy="1342114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ACBA0FCA-89BC-4501-90F5-4DCEFC018F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503" y="3026783"/>
            <a:ext cx="1109876" cy="1109876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5F03B9B-9D8D-44C1-A999-30A8ED5C7F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3" y="3360783"/>
            <a:ext cx="1384885" cy="1384885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D6A668A6-3C39-253E-856C-6C4B2D6ACA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2" y="4559282"/>
            <a:ext cx="1004759" cy="1004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B6A07A-C4F1-1D9D-3F93-BE680CA859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04574" y="909419"/>
            <a:ext cx="7182852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861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lgerian" panose="04020705040A02060702" pitchFamily="82" charset="0"/>
              </a:rPr>
              <a:t>Seasonal pennant winners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C6365-75F6-492A-87D5-23724100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78" y="220523"/>
            <a:ext cx="1032846" cy="104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E9F05-A116-4967-9DD5-E1D26672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8" y="1325563"/>
            <a:ext cx="1022247" cy="1074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3F07D-963F-42F4-AAB4-627D7D7D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0" y="2381297"/>
            <a:ext cx="1160332" cy="106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B7D48-4C5D-4704-A69C-48903034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157" y="5608070"/>
            <a:ext cx="1073283" cy="1068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D57B7-C55C-43DA-BE43-D65B07FB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10" y="5580929"/>
            <a:ext cx="1166812" cy="1143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17DB80-1DCC-4272-AAA6-7E86A904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428" y="5580929"/>
            <a:ext cx="1187053" cy="1136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82CDBC-1EF3-444C-90F9-4C556A4C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2518" y="5580209"/>
            <a:ext cx="1073282" cy="1076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27D99-3088-4FCB-B9F6-E54064D74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3245" y="5651540"/>
            <a:ext cx="1073283" cy="1025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83069F-552C-4E2D-81F1-8BF6EDBC0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8434" y="4386690"/>
            <a:ext cx="1060225" cy="1055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512CC-019B-470A-846C-A567C815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4546" y="38036"/>
            <a:ext cx="1491550" cy="14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B4C09-02FA-4618-893F-F3EE26EB3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2300" y="5632612"/>
            <a:ext cx="1166812" cy="1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1D8B-8C74-4B6F-ADF2-6CBF68053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5109" y="5520162"/>
            <a:ext cx="1181099" cy="116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5A7B-A87C-430A-ACDD-B106CCED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43626" y="1436621"/>
            <a:ext cx="1275287" cy="1342114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ACBA0FCA-89BC-4501-90F5-4DCEFC018F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503" y="3026783"/>
            <a:ext cx="1109876" cy="110987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A66857F9-F8F0-433D-97CF-4ADADF18CA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3" y="3360783"/>
            <a:ext cx="1384885" cy="1384885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51461CC-6ECB-BB30-6B6B-39E9F99F70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0" y="4575450"/>
            <a:ext cx="1004759" cy="1004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A938F-6513-BF9F-432A-B20CFF99F8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3041" y="953921"/>
            <a:ext cx="5287113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76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lgerian" panose="04020705040A02060702" pitchFamily="82" charset="0"/>
              </a:rPr>
              <a:t>AWARD WINNERS BY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C6365-75F6-492A-87D5-23724100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49" y="245038"/>
            <a:ext cx="1032846" cy="104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E9F05-A116-4967-9DD5-E1D26672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91" y="1394658"/>
            <a:ext cx="1022247" cy="1074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3F07D-963F-42F4-AAB4-627D7D7D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06" y="2445221"/>
            <a:ext cx="1160332" cy="106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B7D48-4C5D-4704-A69C-48903034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811" y="5708154"/>
            <a:ext cx="1073283" cy="1068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D57B7-C55C-43DA-BE43-D65B07FB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404" y="5651540"/>
            <a:ext cx="1166812" cy="1143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17DB80-1DCC-4272-AAA6-7E86A904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958" y="5675788"/>
            <a:ext cx="1187053" cy="1136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82CDBC-1EF3-444C-90F9-4C556A4C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4302" y="5730933"/>
            <a:ext cx="1073282" cy="1076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27D99-3088-4FCB-B9F6-E54064D74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7347" y="5664220"/>
            <a:ext cx="1073283" cy="1025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83069F-552C-4E2D-81F1-8BF6EDBC0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5228" y="4384707"/>
            <a:ext cx="1060225" cy="1055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512CC-019B-470A-846C-A567C815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7211" y="36688"/>
            <a:ext cx="1491550" cy="14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B4C09-02FA-4618-893F-F3EE26EB3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804" y="5641208"/>
            <a:ext cx="1166812" cy="1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1D8B-8C74-4B6F-ADF2-6CBF68053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2712" y="5622999"/>
            <a:ext cx="1181099" cy="116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5A7B-A87C-430A-ACDD-B106CCED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85343" y="1420600"/>
            <a:ext cx="1275287" cy="1342114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ACBA0FCA-89BC-4501-90F5-4DCEFC018F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402" y="2976061"/>
            <a:ext cx="1109876" cy="1109876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ACFC1722-F166-43EF-94A2-D71E284CAF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" y="3360783"/>
            <a:ext cx="1384885" cy="138488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449C383-8BC2-6A58-9533-6FA3DCAF21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" y="4601061"/>
            <a:ext cx="1004759" cy="1004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183E57-9822-84D8-54E7-A722FBCBC6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0760" y="1621766"/>
            <a:ext cx="9187424" cy="36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079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982-0C06-41B2-82CE-E5CE1283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lgerian" panose="04020705040A02060702" pitchFamily="82" charset="0"/>
              </a:rPr>
              <a:t>Long haul franchise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71A8-17BC-4711-A9C2-08DDEC8B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C6365-75F6-492A-87D5-23724100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77" y="221301"/>
            <a:ext cx="1032846" cy="1041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CE9F05-A116-4967-9DD5-E1D26672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10" y="1375900"/>
            <a:ext cx="1022247" cy="1074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3F07D-963F-42F4-AAB4-627D7D7D4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51" y="2430452"/>
            <a:ext cx="1160332" cy="106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B7D48-4C5D-4704-A69C-48903034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664" y="5685006"/>
            <a:ext cx="1073283" cy="1068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FD57B7-C55C-43DA-BE43-D65B07FBE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835" y="5663992"/>
            <a:ext cx="1166812" cy="1143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17DB80-1DCC-4272-AAA6-7E86A904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428" y="5580929"/>
            <a:ext cx="1187053" cy="1136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82CDBC-1EF3-444C-90F9-4C556A4C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2875" y="5647606"/>
            <a:ext cx="1073282" cy="10769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27D99-3088-4FCB-B9F6-E54064D74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9529" y="5651540"/>
            <a:ext cx="1073283" cy="10254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83069F-552C-4E2D-81F1-8BF6EDBC0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7024" y="4381233"/>
            <a:ext cx="1060225" cy="10559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F512CC-019B-470A-846C-A567C8153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5571" y="307141"/>
            <a:ext cx="1300552" cy="1247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B4C09-02FA-4618-893F-F3EE26EB3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51" y="5631316"/>
            <a:ext cx="1166812" cy="1176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1D8B-8C74-4B6F-ADF2-6CBF68053D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4682" y="5606096"/>
            <a:ext cx="1181099" cy="116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E5A7B-A87C-430A-ACDD-B106CCEDE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01962" y="1483661"/>
            <a:ext cx="1275287" cy="1342114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229A2D57-DC43-46F0-8845-5085D7EECB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6" y="3014461"/>
            <a:ext cx="1109876" cy="1109876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6B828E5D-69D0-4070-A726-0448CC2340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" y="3368628"/>
            <a:ext cx="1384885" cy="1384885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34AE3A5F-91E2-2FD7-56A8-1516D1F1D0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" y="4601061"/>
            <a:ext cx="1004759" cy="1004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206964-8357-8EE7-4AFE-8ACB138614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31974" y="1233195"/>
            <a:ext cx="9397562" cy="404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8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FC944-B6A0-4C6E-95F3-B7505698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Old English Text MT" panose="03040902040508030806" pitchFamily="66" charset="0"/>
              </a:rPr>
              <a:t>1971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487510-1D92-9410-0371-393396E14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61" y="83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Harlow Solid Italic" panose="04030604020F02020D02" pitchFamily="82" charset="0"/>
                <a:cs typeface="Dreaming Outloud Script Pro" panose="020B0604020202020204" pitchFamily="66" charset="0"/>
              </a:rPr>
              <a:t>Long Haul Champions</a:t>
            </a:r>
          </a:p>
        </p:txBody>
      </p:sp>
      <p:pic>
        <p:nvPicPr>
          <p:cNvPr id="8" name="Picture 7" descr="A picture containing glass&#10;&#10;Description automatically generated">
            <a:extLst>
              <a:ext uri="{FF2B5EF4-FFF2-40B4-BE49-F238E27FC236}">
                <a16:creationId xmlns:a16="http://schemas.microsoft.com/office/drawing/2014/main" id="{4DF1D0F5-B73E-189A-1320-57EC71E8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3" y="733770"/>
            <a:ext cx="5773514" cy="32476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91CC30-9E4A-5CAD-BEF2-2D18CFC251DA}"/>
              </a:ext>
            </a:extLst>
          </p:cNvPr>
          <p:cNvSpPr txBox="1">
            <a:spLocks/>
          </p:cNvSpPr>
          <p:nvPr/>
        </p:nvSpPr>
        <p:spPr>
          <a:xfrm>
            <a:off x="5261530" y="4650759"/>
            <a:ext cx="6488104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Big Pink Machine</a:t>
            </a:r>
          </a:p>
          <a:p>
            <a:r>
              <a:rPr lang="en-US" sz="7000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AJ </a:t>
            </a:r>
            <a:r>
              <a:rPr lang="en-US" sz="7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Luckhaupt</a:t>
            </a:r>
            <a:endParaRPr lang="en-US" sz="7000" dirty="0">
              <a:solidFill>
                <a:schemeClr val="tx1">
                  <a:lumMod val="95000"/>
                  <a:lumOff val="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B691C4-743D-F0FC-A57C-73CEFE96C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279" y="5429686"/>
            <a:ext cx="1233706" cy="118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69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14717</TotalTime>
  <Words>4041</Words>
  <Application>Microsoft Office PowerPoint</Application>
  <PresentationFormat>Widescreen</PresentationFormat>
  <Paragraphs>669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Algerian</vt:lpstr>
      <vt:lpstr>Arabic Typesetting</vt:lpstr>
      <vt:lpstr>Arial</vt:lpstr>
      <vt:lpstr>Calibri</vt:lpstr>
      <vt:lpstr>Calibri Light</vt:lpstr>
      <vt:lpstr>Castellar</vt:lpstr>
      <vt:lpstr>Harlow Solid Italic</vt:lpstr>
      <vt:lpstr>Old English Text MT</vt:lpstr>
      <vt:lpstr>Script MT Bold</vt:lpstr>
      <vt:lpstr>Office Theme</vt:lpstr>
      <vt:lpstr>Long Haul All-Time Almanac</vt:lpstr>
      <vt:lpstr>1970</vt:lpstr>
      <vt:lpstr>1970</vt:lpstr>
      <vt:lpstr>1970</vt:lpstr>
      <vt:lpstr>1970</vt:lpstr>
      <vt:lpstr>1971</vt:lpstr>
      <vt:lpstr>1971</vt:lpstr>
      <vt:lpstr>1971 </vt:lpstr>
      <vt:lpstr>1971</vt:lpstr>
      <vt:lpstr>1972</vt:lpstr>
      <vt:lpstr>1972</vt:lpstr>
      <vt:lpstr>1972 </vt:lpstr>
      <vt:lpstr>1972</vt:lpstr>
      <vt:lpstr>1973</vt:lpstr>
      <vt:lpstr>1973</vt:lpstr>
      <vt:lpstr>1973 </vt:lpstr>
      <vt:lpstr>1973</vt:lpstr>
      <vt:lpstr>1974</vt:lpstr>
      <vt:lpstr>1974</vt:lpstr>
      <vt:lpstr>1974 </vt:lpstr>
      <vt:lpstr>1974</vt:lpstr>
      <vt:lpstr>1975</vt:lpstr>
      <vt:lpstr>1975</vt:lpstr>
      <vt:lpstr>1975</vt:lpstr>
      <vt:lpstr>1975</vt:lpstr>
      <vt:lpstr>1976</vt:lpstr>
      <vt:lpstr>1976</vt:lpstr>
      <vt:lpstr>1976</vt:lpstr>
      <vt:lpstr>1976</vt:lpstr>
      <vt:lpstr>1977</vt:lpstr>
      <vt:lpstr>1977</vt:lpstr>
      <vt:lpstr>1977</vt:lpstr>
      <vt:lpstr>1977</vt:lpstr>
      <vt:lpstr>1978</vt:lpstr>
      <vt:lpstr>1978</vt:lpstr>
      <vt:lpstr>1978</vt:lpstr>
      <vt:lpstr>1978</vt:lpstr>
      <vt:lpstr>1979</vt:lpstr>
      <vt:lpstr>1979</vt:lpstr>
      <vt:lpstr>1979</vt:lpstr>
      <vt:lpstr>1979</vt:lpstr>
      <vt:lpstr>1980</vt:lpstr>
      <vt:lpstr>1980</vt:lpstr>
      <vt:lpstr>1980</vt:lpstr>
      <vt:lpstr>1980</vt:lpstr>
      <vt:lpstr>1981</vt:lpstr>
      <vt:lpstr>1981</vt:lpstr>
      <vt:lpstr>1981</vt:lpstr>
      <vt:lpstr>1981</vt:lpstr>
      <vt:lpstr>1982</vt:lpstr>
      <vt:lpstr>1982</vt:lpstr>
      <vt:lpstr>1982</vt:lpstr>
      <vt:lpstr>1982</vt:lpstr>
      <vt:lpstr>1983</vt:lpstr>
      <vt:lpstr>1983</vt:lpstr>
      <vt:lpstr>1983</vt:lpstr>
      <vt:lpstr>1983</vt:lpstr>
      <vt:lpstr>1984</vt:lpstr>
      <vt:lpstr>1984</vt:lpstr>
      <vt:lpstr>1984</vt:lpstr>
      <vt:lpstr>1984</vt:lpstr>
      <vt:lpstr>1985</vt:lpstr>
      <vt:lpstr>1985</vt:lpstr>
      <vt:lpstr>1985</vt:lpstr>
      <vt:lpstr>1985</vt:lpstr>
      <vt:lpstr>1986</vt:lpstr>
      <vt:lpstr>1986</vt:lpstr>
      <vt:lpstr>1986</vt:lpstr>
      <vt:lpstr>1986</vt:lpstr>
      <vt:lpstr>1987</vt:lpstr>
      <vt:lpstr>1987</vt:lpstr>
      <vt:lpstr>1987</vt:lpstr>
      <vt:lpstr>1987</vt:lpstr>
      <vt:lpstr>Top  seasonal records-batters</vt:lpstr>
      <vt:lpstr>Top  seasonal records-batters</vt:lpstr>
      <vt:lpstr>Top  seasonal records-pitchers</vt:lpstr>
      <vt:lpstr>Top  seasonal records-pitchers</vt:lpstr>
      <vt:lpstr>Top  seasonal records-TEAMS BATTING</vt:lpstr>
      <vt:lpstr>Top  seasonal records-TEAMS pitching</vt:lpstr>
      <vt:lpstr>WORLD LONG HAUL CHAMPIONS</vt:lpstr>
      <vt:lpstr>Postseason appearances</vt:lpstr>
      <vt:lpstr>Seasonal divisional champions</vt:lpstr>
      <vt:lpstr>Seasonal pennant winners</vt:lpstr>
      <vt:lpstr>AWARD WINNERS BY SEASON</vt:lpstr>
      <vt:lpstr>Long haul franchise HISTORY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Haul All-Time Almanac</dc:title>
  <dc:creator>Mai Swindell</dc:creator>
  <cp:lastModifiedBy>John Niespodzianski</cp:lastModifiedBy>
  <cp:revision>110</cp:revision>
  <dcterms:created xsi:type="dcterms:W3CDTF">2021-01-28T02:13:17Z</dcterms:created>
  <dcterms:modified xsi:type="dcterms:W3CDTF">2022-11-29T18:44:32Z</dcterms:modified>
</cp:coreProperties>
</file>